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Lst>
  <p:notesMasterIdLst>
    <p:notesMasterId r:id="rId32"/>
  </p:notesMasterIdLst>
  <p:sldIdLst>
    <p:sldId id="256" r:id="rId2"/>
    <p:sldId id="258" r:id="rId3"/>
    <p:sldId id="302" r:id="rId4"/>
    <p:sldId id="301" r:id="rId5"/>
    <p:sldId id="282" r:id="rId6"/>
    <p:sldId id="283" r:id="rId7"/>
    <p:sldId id="284" r:id="rId8"/>
    <p:sldId id="285" r:id="rId9"/>
    <p:sldId id="286" r:id="rId10"/>
    <p:sldId id="288" r:id="rId11"/>
    <p:sldId id="291" r:id="rId12"/>
    <p:sldId id="305" r:id="rId13"/>
    <p:sldId id="306" r:id="rId14"/>
    <p:sldId id="296" r:id="rId15"/>
    <p:sldId id="307" r:id="rId16"/>
    <p:sldId id="308" r:id="rId17"/>
    <p:sldId id="309" r:id="rId18"/>
    <p:sldId id="275" r:id="rId19"/>
    <p:sldId id="311" r:id="rId20"/>
    <p:sldId id="312" r:id="rId21"/>
    <p:sldId id="313" r:id="rId22"/>
    <p:sldId id="314" r:id="rId23"/>
    <p:sldId id="279" r:id="rId24"/>
    <p:sldId id="319" r:id="rId25"/>
    <p:sldId id="320" r:id="rId26"/>
    <p:sldId id="317" r:id="rId27"/>
    <p:sldId id="318" r:id="rId28"/>
    <p:sldId id="322" r:id="rId29"/>
    <p:sldId id="321" r:id="rId30"/>
    <p:sldId id="310"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0B714B4E-3C3F-4B2B-A302-C139564ECDA1}">
          <p14:sldIdLst>
            <p14:sldId id="256"/>
            <p14:sldId id="258"/>
            <p14:sldId id="302"/>
            <p14:sldId id="301"/>
            <p14:sldId id="282"/>
            <p14:sldId id="283"/>
            <p14:sldId id="284"/>
            <p14:sldId id="285"/>
            <p14:sldId id="286"/>
            <p14:sldId id="288"/>
            <p14:sldId id="291"/>
            <p14:sldId id="305"/>
            <p14:sldId id="306"/>
            <p14:sldId id="296"/>
            <p14:sldId id="307"/>
            <p14:sldId id="308"/>
            <p14:sldId id="309"/>
            <p14:sldId id="275"/>
            <p14:sldId id="311"/>
            <p14:sldId id="312"/>
            <p14:sldId id="313"/>
            <p14:sldId id="314"/>
            <p14:sldId id="279"/>
            <p14:sldId id="319"/>
            <p14:sldId id="320"/>
            <p14:sldId id="317"/>
            <p14:sldId id="318"/>
            <p14:sldId id="322"/>
            <p14:sldId id="321"/>
            <p14:sldId id="310"/>
          </p14:sldIdLst>
        </p14:section>
        <p14:section name="Sekcja bez tytułu" id="{C1B2D7B3-7596-421B-9B33-6EED6A30B68A}">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75806" autoAdjust="0"/>
  </p:normalViewPr>
  <p:slideViewPr>
    <p:cSldViewPr snapToGrid="0">
      <p:cViewPr varScale="1">
        <p:scale>
          <a:sx n="72" d="100"/>
          <a:sy n="72" d="100"/>
        </p:scale>
        <p:origin x="402" y="72"/>
      </p:cViewPr>
      <p:guideLst>
        <p:guide orient="horz" pos="2160"/>
        <p:guide pos="3840"/>
      </p:guideLst>
    </p:cSldViewPr>
  </p:slideViewPr>
  <p:outlineViewPr>
    <p:cViewPr>
      <p:scale>
        <a:sx n="33" d="100"/>
        <a:sy n="33" d="100"/>
      </p:scale>
      <p:origin x="0" y="-3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80BBA-FD4C-41D7-B4F5-C70BD0E0DCB3}" type="datetimeFigureOut">
              <a:rPr lang="pl-PL" smtClean="0"/>
              <a:pPr/>
              <a:t>2016-12-09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27044-5E77-4898-B31A-F6B4FE30CACD}" type="slidenum">
              <a:rPr lang="pl-PL" smtClean="0"/>
              <a:pPr/>
              <a:t>‹#›</a:t>
            </a:fld>
            <a:endParaRPr lang="pl-PL"/>
          </a:p>
        </p:txBody>
      </p:sp>
    </p:spTree>
    <p:extLst>
      <p:ext uri="{BB962C8B-B14F-4D97-AF65-F5344CB8AC3E}">
        <p14:creationId xmlns:p14="http://schemas.microsoft.com/office/powerpoint/2010/main" val="59118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35A27044-5E77-4898-B31A-F6B4FE30CACD}" type="slidenum">
              <a:rPr lang="pl-PL" smtClean="0"/>
              <a:pPr/>
              <a:t>1</a:t>
            </a:fld>
            <a:endParaRPr lang="pl-PL" dirty="0"/>
          </a:p>
        </p:txBody>
      </p:sp>
    </p:spTree>
    <p:extLst>
      <p:ext uri="{BB962C8B-B14F-4D97-AF65-F5344CB8AC3E}">
        <p14:creationId xmlns:p14="http://schemas.microsoft.com/office/powerpoint/2010/main" val="424547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obrazu slajdu 1"/>
          <p:cNvSpPr>
            <a:spLocks noGrp="1" noRot="1" noChangeAspect="1" noTextEdit="1"/>
          </p:cNvSpPr>
          <p:nvPr>
            <p:ph type="sldImg"/>
          </p:nvPr>
        </p:nvSpPr>
        <p:spPr>
          <a:ln/>
        </p:spPr>
      </p:sp>
      <p:sp>
        <p:nvSpPr>
          <p:cNvPr id="19459" name="Symbol zastępczy notatek 2"/>
          <p:cNvSpPr>
            <a:spLocks noGrp="1"/>
          </p:cNvSpPr>
          <p:nvPr>
            <p:ph type="body" idx="1"/>
          </p:nvPr>
        </p:nvSpPr>
        <p:spPr>
          <a:noFill/>
        </p:spPr>
        <p:txBody>
          <a:bodyPr/>
          <a:lstStyle/>
          <a:p>
            <a:r>
              <a:rPr lang="pl-PL" altLang="pl-PL"/>
              <a:t>Pamiętajmy  że odstępy pomiędzy ratownikami powinny być nieustanie kontrolowane z uwagi na ograniczone pole widzenia człowieka (przynajmniej tego o prawidłowiej budowie anatomicznej) </a:t>
            </a:r>
          </a:p>
        </p:txBody>
      </p:sp>
      <p:sp>
        <p:nvSpPr>
          <p:cNvPr id="19460" name="Symbol zastępczy numeru slajdu 3"/>
          <p:cNvSpPr>
            <a:spLocks noGrp="1"/>
          </p:cNvSpPr>
          <p:nvPr>
            <p:ph type="sldNum" sz="quarter" idx="5"/>
          </p:nvPr>
        </p:nvSpPr>
        <p:spPr>
          <a:noFill/>
          <a:ln>
            <a:miter lim="800000"/>
            <a:headEnd/>
            <a:tailEnd/>
          </a:ln>
        </p:spPr>
        <p:txBody>
          <a:bodyPr/>
          <a:lstStyle/>
          <a:p>
            <a:fld id="{8780E1BC-B654-469F-AF5D-43FCC988CCC4}" type="slidenum">
              <a:rPr lang="pl-PL" altLang="pl-PL" smtClean="0"/>
              <a:pPr/>
              <a:t>26</a:t>
            </a:fld>
            <a:endParaRPr lang="pl-PL" alt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p:cNvSpPr>
            <a:spLocks noGrp="1" noRot="1" noChangeAspect="1" noTextEdit="1"/>
          </p:cNvSpPr>
          <p:nvPr>
            <p:ph type="sldImg"/>
          </p:nvPr>
        </p:nvSpPr>
        <p:spPr>
          <a:ln/>
        </p:spPr>
      </p:sp>
      <p:sp>
        <p:nvSpPr>
          <p:cNvPr id="20483" name="Symbol zastępczy notatek 2"/>
          <p:cNvSpPr>
            <a:spLocks noGrp="1"/>
          </p:cNvSpPr>
          <p:nvPr>
            <p:ph type="body" idx="1"/>
          </p:nvPr>
        </p:nvSpPr>
        <p:spPr>
          <a:noFill/>
        </p:spPr>
        <p:txBody>
          <a:bodyPr/>
          <a:lstStyle/>
          <a:p>
            <a:r>
              <a:rPr lang="pl-PL"/>
              <a:t>53 wyjazdy z czego 10 szkoleniowych </a:t>
            </a:r>
          </a:p>
        </p:txBody>
      </p:sp>
      <p:sp>
        <p:nvSpPr>
          <p:cNvPr id="20484" name="Symbol zastępczy numeru slajdu 3"/>
          <p:cNvSpPr>
            <a:spLocks noGrp="1"/>
          </p:cNvSpPr>
          <p:nvPr>
            <p:ph type="sldNum" sz="quarter" idx="5"/>
          </p:nvPr>
        </p:nvSpPr>
        <p:spPr>
          <a:noFill/>
          <a:ln>
            <a:miter lim="800000"/>
            <a:headEnd/>
            <a:tailEnd/>
          </a:ln>
        </p:spPr>
        <p:txBody>
          <a:bodyPr/>
          <a:lstStyle/>
          <a:p>
            <a:fld id="{CD8E1F84-2288-4864-A985-405727D1C971}" type="slidenum">
              <a:rPr lang="pl-PL" altLang="pl-PL" smtClean="0"/>
              <a:pPr/>
              <a:t>27</a:t>
            </a:fld>
            <a:endParaRPr lang="pl-PL" alt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35A27044-5E77-4898-B31A-F6B4FE30CACD}" type="slidenum">
              <a:rPr lang="pl-PL" smtClean="0"/>
              <a:pPr/>
              <a:t>30</a:t>
            </a:fld>
            <a:endParaRPr lang="pl-PL" dirty="0"/>
          </a:p>
        </p:txBody>
      </p:sp>
    </p:spTree>
    <p:extLst>
      <p:ext uri="{BB962C8B-B14F-4D97-AF65-F5344CB8AC3E}">
        <p14:creationId xmlns:p14="http://schemas.microsoft.com/office/powerpoint/2010/main" val="424547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35A27044-5E77-4898-B31A-F6B4FE30CACD}" type="slidenum">
              <a:rPr lang="pl-PL" smtClean="0"/>
              <a:pPr/>
              <a:t>2</a:t>
            </a:fld>
            <a:endParaRPr lang="pl-PL"/>
          </a:p>
        </p:txBody>
      </p:sp>
    </p:spTree>
    <p:extLst>
      <p:ext uri="{BB962C8B-B14F-4D97-AF65-F5344CB8AC3E}">
        <p14:creationId xmlns:p14="http://schemas.microsoft.com/office/powerpoint/2010/main" val="189454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35A27044-5E77-4898-B31A-F6B4FE30CACD}" type="slidenum">
              <a:rPr lang="pl-PL" smtClean="0"/>
              <a:pPr/>
              <a:t>3</a:t>
            </a:fld>
            <a:endParaRPr lang="pl-PL"/>
          </a:p>
        </p:txBody>
      </p:sp>
    </p:spTree>
    <p:extLst>
      <p:ext uri="{BB962C8B-B14F-4D97-AF65-F5344CB8AC3E}">
        <p14:creationId xmlns:p14="http://schemas.microsoft.com/office/powerpoint/2010/main" val="189454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35A27044-5E77-4898-B31A-F6B4FE30CACD}" type="slidenum">
              <a:rPr lang="pl-PL" smtClean="0"/>
              <a:pPr/>
              <a:t>18</a:t>
            </a:fld>
            <a:endParaRPr lang="pl-PL"/>
          </a:p>
        </p:txBody>
      </p:sp>
    </p:spTree>
    <p:extLst>
      <p:ext uri="{BB962C8B-B14F-4D97-AF65-F5344CB8AC3E}">
        <p14:creationId xmlns:p14="http://schemas.microsoft.com/office/powerpoint/2010/main" val="2220683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35A27044-5E77-4898-B31A-F6B4FE30CACD}" type="slidenum">
              <a:rPr lang="pl-PL" smtClean="0"/>
              <a:pPr/>
              <a:t>19</a:t>
            </a:fld>
            <a:endParaRPr lang="pl-PL"/>
          </a:p>
        </p:txBody>
      </p:sp>
    </p:spTree>
    <p:extLst>
      <p:ext uri="{BB962C8B-B14F-4D97-AF65-F5344CB8AC3E}">
        <p14:creationId xmlns:p14="http://schemas.microsoft.com/office/powerpoint/2010/main" val="222068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35A27044-5E77-4898-B31A-F6B4FE30CACD}" type="slidenum">
              <a:rPr lang="pl-PL" smtClean="0"/>
              <a:pPr/>
              <a:t>20</a:t>
            </a:fld>
            <a:endParaRPr lang="pl-PL"/>
          </a:p>
        </p:txBody>
      </p:sp>
    </p:spTree>
    <p:extLst>
      <p:ext uri="{BB962C8B-B14F-4D97-AF65-F5344CB8AC3E}">
        <p14:creationId xmlns:p14="http://schemas.microsoft.com/office/powerpoint/2010/main" val="222068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35A27044-5E77-4898-B31A-F6B4FE30CACD}" type="slidenum">
              <a:rPr lang="pl-PL" smtClean="0"/>
              <a:pPr/>
              <a:t>21</a:t>
            </a:fld>
            <a:endParaRPr lang="pl-PL"/>
          </a:p>
        </p:txBody>
      </p:sp>
    </p:spTree>
    <p:extLst>
      <p:ext uri="{BB962C8B-B14F-4D97-AF65-F5344CB8AC3E}">
        <p14:creationId xmlns:p14="http://schemas.microsoft.com/office/powerpoint/2010/main" val="2220683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35A27044-5E77-4898-B31A-F6B4FE30CACD}" type="slidenum">
              <a:rPr lang="pl-PL" smtClean="0"/>
              <a:pPr/>
              <a:t>22</a:t>
            </a:fld>
            <a:endParaRPr lang="pl-PL"/>
          </a:p>
        </p:txBody>
      </p:sp>
    </p:spTree>
    <p:extLst>
      <p:ext uri="{BB962C8B-B14F-4D97-AF65-F5344CB8AC3E}">
        <p14:creationId xmlns:p14="http://schemas.microsoft.com/office/powerpoint/2010/main" val="2220683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35A27044-5E77-4898-B31A-F6B4FE30CACD}" type="slidenum">
              <a:rPr lang="pl-PL" smtClean="0"/>
              <a:pPr/>
              <a:t>23</a:t>
            </a:fld>
            <a:endParaRPr lang="pl-PL"/>
          </a:p>
        </p:txBody>
      </p:sp>
    </p:spTree>
    <p:extLst>
      <p:ext uri="{BB962C8B-B14F-4D97-AF65-F5344CB8AC3E}">
        <p14:creationId xmlns:p14="http://schemas.microsoft.com/office/powerpoint/2010/main" val="114076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pPr>
              <a:defRPr/>
            </a:pPr>
            <a:fld id="{49665352-B448-4FFA-A271-04129ED95029}" type="datetimeFigureOut">
              <a:rPr lang="pl-PL" smtClean="0"/>
              <a:pPr>
                <a:defRPr/>
              </a:pPr>
              <a:t>2016-12-09</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211B89A7-80E4-40A8-9A67-1F20408FD099}" type="slidenum">
              <a:rPr lang="pl-PL" altLang="pl-PL" smtClean="0"/>
              <a:pPr>
                <a:defRPr/>
              </a:pPr>
              <a:t>‹#›</a:t>
            </a:fld>
            <a:endParaRPr lang="pl-PL" altLang="pl-PL"/>
          </a:p>
        </p:txBody>
      </p:sp>
    </p:spTree>
    <p:extLst>
      <p:ext uri="{BB962C8B-B14F-4D97-AF65-F5344CB8AC3E}">
        <p14:creationId xmlns:p14="http://schemas.microsoft.com/office/powerpoint/2010/main" val="264551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965E3FD1-867B-4EEC-A6BD-D8D2EFC2D9F5}" type="slidenum">
              <a:rPr lang="pl-PL" altLang="pl-PL" smtClean="0"/>
              <a:pPr>
                <a:defRPr/>
              </a:pPr>
              <a:t>‹#›</a:t>
            </a:fld>
            <a:endParaRPr lang="pl-PL" altLang="pl-PL"/>
          </a:p>
        </p:txBody>
      </p:sp>
    </p:spTree>
    <p:extLst>
      <p:ext uri="{BB962C8B-B14F-4D97-AF65-F5344CB8AC3E}">
        <p14:creationId xmlns:p14="http://schemas.microsoft.com/office/powerpoint/2010/main" val="332031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965E3FD1-867B-4EEC-A6BD-D8D2EFC2D9F5}" type="slidenum">
              <a:rPr lang="pl-PL" altLang="pl-PL" smtClean="0"/>
              <a:pPr>
                <a:defRPr/>
              </a:pPr>
              <a:t>‹#›</a:t>
            </a:fld>
            <a:endParaRPr lang="pl-PL" alt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4465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965E3FD1-867B-4EEC-A6BD-D8D2EFC2D9F5}" type="slidenum">
              <a:rPr lang="pl-PL" altLang="pl-PL" smtClean="0"/>
              <a:pPr>
                <a:defRPr/>
              </a:pPr>
              <a:t>‹#›</a:t>
            </a:fld>
            <a:endParaRPr lang="pl-PL" altLang="pl-PL"/>
          </a:p>
        </p:txBody>
      </p:sp>
    </p:spTree>
    <p:extLst>
      <p:ext uri="{BB962C8B-B14F-4D97-AF65-F5344CB8AC3E}">
        <p14:creationId xmlns:p14="http://schemas.microsoft.com/office/powerpoint/2010/main" val="61957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965E3FD1-867B-4EEC-A6BD-D8D2EFC2D9F5}" type="slidenum">
              <a:rPr lang="pl-PL" altLang="pl-PL" smtClean="0"/>
              <a:pPr>
                <a:defRPr/>
              </a:pPr>
              <a:t>‹#›</a:t>
            </a:fld>
            <a:endParaRPr lang="pl-PL" alt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2168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a:defRPr/>
            </a:pPr>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965E3FD1-867B-4EEC-A6BD-D8D2EFC2D9F5}" type="slidenum">
              <a:rPr lang="pl-PL" altLang="pl-PL" smtClean="0"/>
              <a:pPr>
                <a:defRPr/>
              </a:pPr>
              <a:t>‹#›</a:t>
            </a:fld>
            <a:endParaRPr lang="pl-PL" altLang="pl-PL"/>
          </a:p>
        </p:txBody>
      </p:sp>
    </p:spTree>
    <p:extLst>
      <p:ext uri="{BB962C8B-B14F-4D97-AF65-F5344CB8AC3E}">
        <p14:creationId xmlns:p14="http://schemas.microsoft.com/office/powerpoint/2010/main" val="1786952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fld id="{EEDCCAEF-0AFD-4EC3-8E0B-8B9F4868C4EF}" type="datetimeFigureOut">
              <a:rPr lang="pl-PL" smtClean="0"/>
              <a:pPr>
                <a:defRPr/>
              </a:pPr>
              <a:t>2016-12-09</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B7EE563F-CF61-4FA7-9A1C-31845443150B}" type="slidenum">
              <a:rPr lang="pl-PL" altLang="pl-PL" smtClean="0"/>
              <a:pPr>
                <a:defRPr/>
              </a:pPr>
              <a:t>‹#›</a:t>
            </a:fld>
            <a:endParaRPr lang="pl-PL" altLang="pl-PL"/>
          </a:p>
        </p:txBody>
      </p:sp>
    </p:spTree>
    <p:extLst>
      <p:ext uri="{BB962C8B-B14F-4D97-AF65-F5344CB8AC3E}">
        <p14:creationId xmlns:p14="http://schemas.microsoft.com/office/powerpoint/2010/main" val="1114511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fld id="{D200693A-8619-4843-9053-C948EFE04328}" type="datetimeFigureOut">
              <a:rPr lang="pl-PL" smtClean="0"/>
              <a:pPr>
                <a:defRPr/>
              </a:pPr>
              <a:t>2016-12-09</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9CE68FEA-7E00-4F38-A250-C4770EBBFB45}" type="slidenum">
              <a:rPr lang="pl-PL" altLang="pl-PL" smtClean="0"/>
              <a:pPr>
                <a:defRPr/>
              </a:pPr>
              <a:t>‹#›</a:t>
            </a:fld>
            <a:endParaRPr lang="pl-PL" altLang="pl-PL"/>
          </a:p>
        </p:txBody>
      </p:sp>
    </p:spTree>
    <p:extLst>
      <p:ext uri="{BB962C8B-B14F-4D97-AF65-F5344CB8AC3E}">
        <p14:creationId xmlns:p14="http://schemas.microsoft.com/office/powerpoint/2010/main" val="64341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a:defRPr/>
            </a:pPr>
            <a:fld id="{FD7552CE-25D0-49D1-9CDB-6C91E348743E}" type="datetimeFigureOut">
              <a:rPr lang="pl-PL" smtClean="0"/>
              <a:pPr>
                <a:defRPr/>
              </a:pPr>
              <a:t>2016-12-09</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A6677978-7AD4-4B69-BC26-028F140FDEBF}" type="slidenum">
              <a:rPr lang="pl-PL" altLang="pl-PL" smtClean="0"/>
              <a:pPr>
                <a:defRPr/>
              </a:pPr>
              <a:t>‹#›</a:t>
            </a:fld>
            <a:endParaRPr lang="pl-PL" altLang="pl-PL"/>
          </a:p>
        </p:txBody>
      </p:sp>
    </p:spTree>
    <p:extLst>
      <p:ext uri="{BB962C8B-B14F-4D97-AF65-F5344CB8AC3E}">
        <p14:creationId xmlns:p14="http://schemas.microsoft.com/office/powerpoint/2010/main" val="315276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pPr>
              <a:defRPr/>
            </a:pPr>
            <a:fld id="{318B7417-C68D-4831-BD27-B61B72FA6C70}" type="datetimeFigureOut">
              <a:rPr lang="pl-PL" smtClean="0"/>
              <a:pPr>
                <a:defRPr/>
              </a:pPr>
              <a:t>2016-12-09</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76B221F5-A370-4F28-B0F2-8B71CE39DC41}" type="slidenum">
              <a:rPr lang="pl-PL" altLang="pl-PL" smtClean="0"/>
              <a:pPr>
                <a:defRPr/>
              </a:pPr>
              <a:t>‹#›</a:t>
            </a:fld>
            <a:endParaRPr lang="pl-PL" altLang="pl-PL"/>
          </a:p>
        </p:txBody>
      </p:sp>
    </p:spTree>
    <p:extLst>
      <p:ext uri="{BB962C8B-B14F-4D97-AF65-F5344CB8AC3E}">
        <p14:creationId xmlns:p14="http://schemas.microsoft.com/office/powerpoint/2010/main" val="37953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a:defRPr/>
            </a:pPr>
            <a:fld id="{CD6CB24B-A8AA-4A3B-BF19-EA9C7E579E13}" type="datetimeFigureOut">
              <a:rPr lang="pl-PL" smtClean="0"/>
              <a:pPr>
                <a:defRPr/>
              </a:pPr>
              <a:t>2016-12-09</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F9A59B1D-0D22-4789-8DDE-0C7FD91B8899}" type="slidenum">
              <a:rPr lang="pl-PL" altLang="pl-PL" smtClean="0"/>
              <a:pPr>
                <a:defRPr/>
              </a:pPr>
              <a:t>‹#›</a:t>
            </a:fld>
            <a:endParaRPr lang="pl-PL" altLang="pl-PL"/>
          </a:p>
        </p:txBody>
      </p:sp>
    </p:spTree>
    <p:extLst>
      <p:ext uri="{BB962C8B-B14F-4D97-AF65-F5344CB8AC3E}">
        <p14:creationId xmlns:p14="http://schemas.microsoft.com/office/powerpoint/2010/main" val="169525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a:defRPr/>
            </a:pPr>
            <a:fld id="{5F525632-F662-4DE1-A4F3-673A0BB98AC4}" type="datetimeFigureOut">
              <a:rPr lang="pl-PL" smtClean="0"/>
              <a:pPr>
                <a:defRPr/>
              </a:pPr>
              <a:t>2016-12-09</a:t>
            </a:fld>
            <a:endParaRPr lang="pl-PL"/>
          </a:p>
        </p:txBody>
      </p:sp>
      <p:sp>
        <p:nvSpPr>
          <p:cNvPr id="8" name="Footer Placeholder 7"/>
          <p:cNvSpPr>
            <a:spLocks noGrp="1"/>
          </p:cNvSpPr>
          <p:nvPr>
            <p:ph type="ftr" sz="quarter" idx="11"/>
          </p:nvPr>
        </p:nvSpPr>
        <p:spPr/>
        <p:txBody>
          <a:bodyPr/>
          <a:lstStyle/>
          <a:p>
            <a:pPr>
              <a:defRPr/>
            </a:pPr>
            <a:endParaRPr lang="pl-PL"/>
          </a:p>
        </p:txBody>
      </p:sp>
      <p:sp>
        <p:nvSpPr>
          <p:cNvPr id="9" name="Slide Number Placeholder 8"/>
          <p:cNvSpPr>
            <a:spLocks noGrp="1"/>
          </p:cNvSpPr>
          <p:nvPr>
            <p:ph type="sldNum" sz="quarter" idx="12"/>
          </p:nvPr>
        </p:nvSpPr>
        <p:spPr/>
        <p:txBody>
          <a:bodyPr/>
          <a:lstStyle/>
          <a:p>
            <a:pPr>
              <a:defRPr/>
            </a:pPr>
            <a:fld id="{37AB34E8-2807-4C30-855E-D4DB8905DC46}" type="slidenum">
              <a:rPr lang="pl-PL" altLang="pl-PL" smtClean="0"/>
              <a:pPr>
                <a:defRPr/>
              </a:pPr>
              <a:t>‹#›</a:t>
            </a:fld>
            <a:endParaRPr lang="pl-PL" altLang="pl-PL"/>
          </a:p>
        </p:txBody>
      </p:sp>
    </p:spTree>
    <p:extLst>
      <p:ext uri="{BB962C8B-B14F-4D97-AF65-F5344CB8AC3E}">
        <p14:creationId xmlns:p14="http://schemas.microsoft.com/office/powerpoint/2010/main" val="343191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a:defRPr/>
            </a:pPr>
            <a:fld id="{CE27D115-DF2B-4B0B-BDE8-22EBDC0C4936}" type="datetimeFigureOut">
              <a:rPr lang="pl-PL" smtClean="0"/>
              <a:pPr>
                <a:defRPr/>
              </a:pPr>
              <a:t>2016-12-09</a:t>
            </a:fld>
            <a:endParaRPr lang="pl-PL"/>
          </a:p>
        </p:txBody>
      </p:sp>
      <p:sp>
        <p:nvSpPr>
          <p:cNvPr id="4" name="Footer Placeholder 3"/>
          <p:cNvSpPr>
            <a:spLocks noGrp="1"/>
          </p:cNvSpPr>
          <p:nvPr>
            <p:ph type="ftr" sz="quarter" idx="11"/>
          </p:nvPr>
        </p:nvSpPr>
        <p:spPr/>
        <p:txBody>
          <a:bodyPr/>
          <a:lstStyle/>
          <a:p>
            <a:pPr>
              <a:defRPr/>
            </a:pPr>
            <a:endParaRPr lang="pl-PL"/>
          </a:p>
        </p:txBody>
      </p:sp>
      <p:sp>
        <p:nvSpPr>
          <p:cNvPr id="5" name="Slide Number Placeholder 4"/>
          <p:cNvSpPr>
            <a:spLocks noGrp="1"/>
          </p:cNvSpPr>
          <p:nvPr>
            <p:ph type="sldNum" sz="quarter" idx="12"/>
          </p:nvPr>
        </p:nvSpPr>
        <p:spPr/>
        <p:txBody>
          <a:bodyPr/>
          <a:lstStyle/>
          <a:p>
            <a:pPr>
              <a:defRPr/>
            </a:pPr>
            <a:fld id="{A1F77C89-0936-402A-A6BD-C3548C9F32FA}" type="slidenum">
              <a:rPr lang="pl-PL" altLang="pl-PL" smtClean="0"/>
              <a:pPr>
                <a:defRPr/>
              </a:pPr>
              <a:t>‹#›</a:t>
            </a:fld>
            <a:endParaRPr lang="pl-PL" altLang="pl-PL"/>
          </a:p>
        </p:txBody>
      </p:sp>
    </p:spTree>
    <p:extLst>
      <p:ext uri="{BB962C8B-B14F-4D97-AF65-F5344CB8AC3E}">
        <p14:creationId xmlns:p14="http://schemas.microsoft.com/office/powerpoint/2010/main" val="170978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B9F841-1308-41F7-A255-2852FED0B20D}" type="datetimeFigureOut">
              <a:rPr lang="pl-PL" smtClean="0"/>
              <a:pPr>
                <a:defRPr/>
              </a:pPr>
              <a:t>2016-12-09</a:t>
            </a:fld>
            <a:endParaRPr lang="pl-PL"/>
          </a:p>
        </p:txBody>
      </p:sp>
      <p:sp>
        <p:nvSpPr>
          <p:cNvPr id="3" name="Footer Placeholder 2"/>
          <p:cNvSpPr>
            <a:spLocks noGrp="1"/>
          </p:cNvSpPr>
          <p:nvPr>
            <p:ph type="ftr" sz="quarter" idx="11"/>
          </p:nvPr>
        </p:nvSpPr>
        <p:spPr/>
        <p:txBody>
          <a:bodyPr/>
          <a:lstStyle/>
          <a:p>
            <a:pPr>
              <a:defRPr/>
            </a:pPr>
            <a:endParaRPr lang="pl-PL"/>
          </a:p>
        </p:txBody>
      </p:sp>
      <p:sp>
        <p:nvSpPr>
          <p:cNvPr id="4" name="Slide Number Placeholder 3"/>
          <p:cNvSpPr>
            <a:spLocks noGrp="1"/>
          </p:cNvSpPr>
          <p:nvPr>
            <p:ph type="sldNum" sz="quarter" idx="12"/>
          </p:nvPr>
        </p:nvSpPr>
        <p:spPr/>
        <p:txBody>
          <a:bodyPr/>
          <a:lstStyle/>
          <a:p>
            <a:pPr>
              <a:defRPr/>
            </a:pPr>
            <a:fld id="{C3597090-42D2-4313-AFAF-FF137974DDA1}" type="slidenum">
              <a:rPr lang="pl-PL" altLang="pl-PL" smtClean="0"/>
              <a:pPr>
                <a:defRPr/>
              </a:pPr>
              <a:t>‹#›</a:t>
            </a:fld>
            <a:endParaRPr lang="pl-PL" altLang="pl-PL"/>
          </a:p>
        </p:txBody>
      </p:sp>
    </p:spTree>
    <p:extLst>
      <p:ext uri="{BB962C8B-B14F-4D97-AF65-F5344CB8AC3E}">
        <p14:creationId xmlns:p14="http://schemas.microsoft.com/office/powerpoint/2010/main" val="324999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pPr>
              <a:defRPr/>
            </a:pPr>
            <a:fld id="{0137F054-F736-482F-80C8-C0AA79A8A293}" type="datetimeFigureOut">
              <a:rPr lang="pl-PL" smtClean="0"/>
              <a:pPr>
                <a:defRPr/>
              </a:pPr>
              <a:t>2016-12-09</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5EA80779-6C4D-4882-850A-31153D8C6016}" type="slidenum">
              <a:rPr lang="pl-PL" altLang="pl-PL" smtClean="0"/>
              <a:pPr>
                <a:defRPr/>
              </a:pPr>
              <a:t>‹#›</a:t>
            </a:fld>
            <a:endParaRPr lang="pl-PL" altLang="pl-PL"/>
          </a:p>
        </p:txBody>
      </p:sp>
    </p:spTree>
    <p:extLst>
      <p:ext uri="{BB962C8B-B14F-4D97-AF65-F5344CB8AC3E}">
        <p14:creationId xmlns:p14="http://schemas.microsoft.com/office/powerpoint/2010/main" val="18502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pPr>
              <a:defRPr/>
            </a:pPr>
            <a:fld id="{9A252AE2-DB89-44BF-975F-D887E29BD259}" type="datetimeFigureOut">
              <a:rPr lang="pl-PL" smtClean="0"/>
              <a:pPr>
                <a:defRPr/>
              </a:pPr>
              <a:t>2016-12-09</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AE29460D-0B4B-4E93-A999-203A4385FA69}" type="slidenum">
              <a:rPr lang="pl-PL" altLang="pl-PL" smtClean="0"/>
              <a:pPr>
                <a:defRPr/>
              </a:pPr>
              <a:t>‹#›</a:t>
            </a:fld>
            <a:endParaRPr lang="pl-PL" altLang="pl-PL"/>
          </a:p>
        </p:txBody>
      </p:sp>
    </p:spTree>
    <p:extLst>
      <p:ext uri="{BB962C8B-B14F-4D97-AF65-F5344CB8AC3E}">
        <p14:creationId xmlns:p14="http://schemas.microsoft.com/office/powerpoint/2010/main" val="12948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65E3FD1-867B-4EEC-A6BD-D8D2EFC2D9F5}" type="slidenum">
              <a:rPr lang="pl-PL" altLang="pl-PL" smtClean="0"/>
              <a:pPr>
                <a:defRPr/>
              </a:pPr>
              <a:t>‹#›</a:t>
            </a:fld>
            <a:endParaRPr lang="pl-PL" altLang="pl-PL"/>
          </a:p>
        </p:txBody>
      </p:sp>
    </p:spTree>
    <p:extLst>
      <p:ext uri="{BB962C8B-B14F-4D97-AF65-F5344CB8AC3E}">
        <p14:creationId xmlns:p14="http://schemas.microsoft.com/office/powerpoint/2010/main" val="288927151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hyperlink" Target="https://pl.wikipedia.org/wiki/Przest%C4%99pstw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38.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rostokąt 15"/>
          <p:cNvSpPr/>
          <p:nvPr/>
        </p:nvSpPr>
        <p:spPr>
          <a:xfrm>
            <a:off x="0" y="3984171"/>
            <a:ext cx="12192000" cy="731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pole tekstowe 12"/>
          <p:cNvSpPr txBox="1"/>
          <p:nvPr/>
        </p:nvSpPr>
        <p:spPr>
          <a:xfrm>
            <a:off x="491904" y="5113933"/>
            <a:ext cx="11891685" cy="1436291"/>
          </a:xfrm>
          <a:prstGeom prst="rect">
            <a:avLst/>
          </a:prstGeom>
          <a:noFill/>
        </p:spPr>
        <p:txBody>
          <a:bodyPr wrap="square" lIns="0" tIns="0" rIns="0" bIns="0" rtlCol="0">
            <a:spAutoFit/>
          </a:bodyPr>
          <a:lstStyle/>
          <a:p>
            <a:r>
              <a:rPr lang="pl-PL" sz="8000" b="1" baseline="30000" dirty="0"/>
              <a:t>Uważaj na oszustów!</a:t>
            </a:r>
            <a:r>
              <a:rPr lang="pl-PL" sz="8000" baseline="30000" dirty="0"/>
              <a:t> </a:t>
            </a:r>
          </a:p>
          <a:p>
            <a:r>
              <a:rPr lang="pl-PL" sz="6000" b="1" baseline="30000" dirty="0"/>
              <a:t>Pamiętaj o bezpieczeństwie			</a:t>
            </a:r>
            <a:r>
              <a:rPr lang="pl-PL" sz="2000" b="1" baseline="30000" dirty="0" err="1"/>
              <a:t>mł.asp.Tomasz</a:t>
            </a:r>
            <a:r>
              <a:rPr lang="pl-PL" sz="2000" b="1" baseline="30000" dirty="0"/>
              <a:t> Kukułka</a:t>
            </a:r>
            <a:r>
              <a:rPr lang="pl-PL" sz="2000" b="1" dirty="0"/>
              <a:t> </a:t>
            </a:r>
            <a:endParaRPr lang="pl-PL" sz="2000" b="1" baseline="30000" dirty="0"/>
          </a:p>
        </p:txBody>
      </p:sp>
      <p:sp>
        <p:nvSpPr>
          <p:cNvPr id="4" name="pole tekstowe 3"/>
          <p:cNvSpPr txBox="1"/>
          <p:nvPr/>
        </p:nvSpPr>
        <p:spPr>
          <a:xfrm>
            <a:off x="975696" y="1417096"/>
            <a:ext cx="6679139" cy="2462213"/>
          </a:xfrm>
          <a:prstGeom prst="rect">
            <a:avLst/>
          </a:prstGeom>
          <a:noFill/>
        </p:spPr>
        <p:txBody>
          <a:bodyPr wrap="square" lIns="0" tIns="0" rIns="0" bIns="0" rtlCol="0">
            <a:spAutoFit/>
          </a:bodyPr>
          <a:lstStyle/>
          <a:p>
            <a:pPr algn="ctr"/>
            <a:r>
              <a:rPr lang="pl-PL" sz="4000" b="1" dirty="0"/>
              <a:t>KONFERENCJA   </a:t>
            </a:r>
          </a:p>
          <a:p>
            <a:pPr algn="ctr"/>
            <a:r>
              <a:rPr lang="pl-PL" sz="4000" b="1" dirty="0"/>
              <a:t>NIE-Bezpieczna jesień życia </a:t>
            </a:r>
          </a:p>
          <a:p>
            <a:r>
              <a:rPr lang="pl-PL" sz="3200" b="1" dirty="0">
                <a:solidFill>
                  <a:schemeClr val="bg1"/>
                </a:solidFill>
              </a:rPr>
              <a:t>n</a:t>
            </a:r>
            <a:r>
              <a:rPr lang="pl-PL" sz="3200" dirty="0">
                <a:solidFill>
                  <a:schemeClr val="bg1"/>
                </a:solidFill>
              </a:rPr>
              <a:t>.</a:t>
            </a:r>
          </a:p>
          <a:p>
            <a:r>
              <a:rPr lang="pl-PL" sz="2400" dirty="0">
                <a:solidFill>
                  <a:schemeClr val="bg1"/>
                </a:solidFill>
              </a:rPr>
              <a:t>Małopolskie debaty </a:t>
            </a:r>
            <a:br>
              <a:rPr lang="pl-PL" sz="2400" dirty="0">
                <a:solidFill>
                  <a:schemeClr val="bg1"/>
                </a:solidFill>
              </a:rPr>
            </a:br>
            <a:r>
              <a:rPr lang="pl-PL" sz="2400" dirty="0">
                <a:solidFill>
                  <a:schemeClr val="bg1"/>
                </a:solidFill>
              </a:rPr>
              <a:t>o problemach osób starszych</a:t>
            </a:r>
          </a:p>
        </p:txBody>
      </p:sp>
      <p:sp>
        <p:nvSpPr>
          <p:cNvPr id="15" name="pole tekstowe 14"/>
          <p:cNvSpPr txBox="1"/>
          <p:nvPr/>
        </p:nvSpPr>
        <p:spPr>
          <a:xfrm>
            <a:off x="1145047" y="4101737"/>
            <a:ext cx="10103958" cy="369332"/>
          </a:xfrm>
          <a:prstGeom prst="rect">
            <a:avLst/>
          </a:prstGeom>
          <a:noFill/>
        </p:spPr>
        <p:txBody>
          <a:bodyPr wrap="square" lIns="0" tIns="0" rIns="0" bIns="0" rtlCol="0">
            <a:spAutoFit/>
          </a:bodyPr>
          <a:lstStyle/>
          <a:p>
            <a:r>
              <a:rPr lang="pl-PL" sz="2400" dirty="0">
                <a:solidFill>
                  <a:schemeClr val="bg1"/>
                </a:solidFill>
              </a:rPr>
              <a:t> II LO w Prudniku, 8 grudnia 2016</a:t>
            </a:r>
            <a:endParaRPr lang="pl-PL" sz="2400" baseline="30000" dirty="0">
              <a:solidFill>
                <a:schemeClr val="bg1"/>
              </a:solidFill>
            </a:endParaRPr>
          </a:p>
        </p:txBody>
      </p:sp>
      <p:pic>
        <p:nvPicPr>
          <p:cNvPr id="18" name="Picture 2" descr="Policj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550" y="3322984"/>
            <a:ext cx="4286250" cy="279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inde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5870" y="779916"/>
            <a:ext cx="3600450" cy="24495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Tomek\Desktop\RazemBezp.jpg"/>
          <p:cNvPicPr>
            <a:picLocks noChangeAspect="1" noChangeArrowheads="1"/>
          </p:cNvPicPr>
          <p:nvPr/>
        </p:nvPicPr>
        <p:blipFill>
          <a:blip r:embed="rId5"/>
          <a:srcRect/>
          <a:stretch>
            <a:fillRect/>
          </a:stretch>
        </p:blipFill>
        <p:spPr bwMode="auto">
          <a:xfrm>
            <a:off x="890724" y="0"/>
            <a:ext cx="5734050" cy="1419225"/>
          </a:xfrm>
          <a:prstGeom prst="rect">
            <a:avLst/>
          </a:prstGeom>
          <a:noFill/>
        </p:spPr>
      </p:pic>
    </p:spTree>
    <p:extLst>
      <p:ext uri="{BB962C8B-B14F-4D97-AF65-F5344CB8AC3E}">
        <p14:creationId xmlns:p14="http://schemas.microsoft.com/office/powerpoint/2010/main" val="56354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hangingPunct="1">
              <a:defRPr/>
            </a:pPr>
            <a:r>
              <a:rPr lang="pl-PL" sz="4000" dirty="0">
                <a:solidFill>
                  <a:srgbClr val="FF3300"/>
                </a:solidFill>
              </a:rPr>
              <a:t>Gazownia- Górnośląska Spółka Gazownictwa</a:t>
            </a:r>
          </a:p>
        </p:txBody>
      </p:sp>
      <p:sp>
        <p:nvSpPr>
          <p:cNvPr id="61443" name="Rectangle 3"/>
          <p:cNvSpPr>
            <a:spLocks noGrp="1" noChangeArrowheads="1"/>
          </p:cNvSpPr>
          <p:nvPr>
            <p:ph idx="1"/>
          </p:nvPr>
        </p:nvSpPr>
        <p:spPr>
          <a:xfrm>
            <a:off x="2286000" y="1981200"/>
            <a:ext cx="7620000" cy="4038600"/>
          </a:xfrm>
        </p:spPr>
        <p:txBody>
          <a:bodyPr/>
          <a:lstStyle/>
          <a:p>
            <a:pPr eaLnBrk="1" hangingPunct="1">
              <a:defRPr/>
            </a:pPr>
            <a:endParaRPr lang="pl-PL" dirty="0"/>
          </a:p>
        </p:txBody>
      </p:sp>
      <p:pic>
        <p:nvPicPr>
          <p:cNvPr id="59396" name="Picture 4" descr="Nowy Dokument 26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9" y="1981200"/>
            <a:ext cx="7591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C:\Users\Tomek\Desktop\logo.jpg"/>
          <p:cNvPicPr>
            <a:picLocks noChangeAspect="1" noChangeArrowheads="1"/>
          </p:cNvPicPr>
          <p:nvPr/>
        </p:nvPicPr>
        <p:blipFill>
          <a:blip r:embed="rId3"/>
          <a:srcRect/>
          <a:stretch>
            <a:fillRect/>
          </a:stretch>
        </p:blipFill>
        <p:spPr bwMode="auto">
          <a:xfrm>
            <a:off x="0" y="195944"/>
            <a:ext cx="1227909" cy="1162594"/>
          </a:xfrm>
          <a:prstGeom prst="rect">
            <a:avLst/>
          </a:prstGeom>
          <a:noFill/>
        </p:spPr>
      </p:pic>
    </p:spTree>
    <p:extLst>
      <p:ext uri="{BB962C8B-B14F-4D97-AF65-F5344CB8AC3E}">
        <p14:creationId xmlns:p14="http://schemas.microsoft.com/office/powerpoint/2010/main" val="49990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defRPr/>
            </a:pPr>
            <a:r>
              <a:rPr lang="pl-PL" sz="4000" b="1" dirty="0">
                <a:solidFill>
                  <a:srgbClr val="FFFFFF"/>
                </a:solidFill>
              </a:rPr>
              <a:t>Przykłady sposobów działania  sprawców </a:t>
            </a:r>
            <a:endParaRPr lang="pl-PL" dirty="0"/>
          </a:p>
        </p:txBody>
      </p:sp>
      <p:sp>
        <p:nvSpPr>
          <p:cNvPr id="3" name="Symbol zastępczy zawartości 2"/>
          <p:cNvSpPr>
            <a:spLocks noGrp="1"/>
          </p:cNvSpPr>
          <p:nvPr>
            <p:ph idx="1"/>
          </p:nvPr>
        </p:nvSpPr>
        <p:spPr>
          <a:xfrm>
            <a:off x="520580" y="1050246"/>
            <a:ext cx="8596668" cy="3880773"/>
          </a:xfrm>
        </p:spPr>
        <p:txBody>
          <a:bodyPr/>
          <a:lstStyle/>
          <a:p>
            <a:pPr algn="just">
              <a:defRPr/>
            </a:pPr>
            <a:r>
              <a:rPr lang="pl-PL" b="1" dirty="0">
                <a:latin typeface="Arial" charset="0"/>
              </a:rPr>
              <a:t>Metoda ,,na wypadek’’</a:t>
            </a:r>
            <a:r>
              <a:rPr lang="pl-PL" dirty="0">
                <a:latin typeface="Arial" charset="0"/>
              </a:rPr>
              <a:t> -</a:t>
            </a:r>
            <a:r>
              <a:rPr lang="pl-PL" dirty="0"/>
              <a:t> Oszuści w każdym przypadku działają podobnie. Dzwonią do wybranych osób, podszywając się pod ich krewnych. Mówią, że spowodowali oni poważny wypadek drogowy, a jedyną szansą na uniknięcie odpowiedzialności prawnej jest oczywiście szybkie dostarczenie gotówki lub przekazanie jej osobie która się po nią szybko zgłosi. </a:t>
            </a:r>
          </a:p>
        </p:txBody>
      </p:sp>
      <p:pic>
        <p:nvPicPr>
          <p:cNvPr id="6146" name="Picture 2" descr="C:\Users\Tomek\Desktop\jazda-na-stluczke.jpg"/>
          <p:cNvPicPr>
            <a:picLocks noChangeAspect="1" noChangeArrowheads="1"/>
          </p:cNvPicPr>
          <p:nvPr/>
        </p:nvPicPr>
        <p:blipFill>
          <a:blip r:embed="rId2"/>
          <a:srcRect/>
          <a:stretch>
            <a:fillRect/>
          </a:stretch>
        </p:blipFill>
        <p:spPr bwMode="auto">
          <a:xfrm>
            <a:off x="9300754" y="1092925"/>
            <a:ext cx="2044746" cy="2895600"/>
          </a:xfrm>
          <a:prstGeom prst="rect">
            <a:avLst/>
          </a:prstGeom>
          <a:noFill/>
        </p:spPr>
      </p:pic>
      <p:pic>
        <p:nvPicPr>
          <p:cNvPr id="1026" name="Picture 2" descr="C:\Users\Tomek\Desktop\wypadek_szczyty_smiertelny_fiat.jpg"/>
          <p:cNvPicPr>
            <a:picLocks noChangeAspect="1" noChangeArrowheads="1"/>
          </p:cNvPicPr>
          <p:nvPr/>
        </p:nvPicPr>
        <p:blipFill>
          <a:blip r:embed="rId3" cstate="print"/>
          <a:srcRect/>
          <a:stretch>
            <a:fillRect/>
          </a:stretch>
        </p:blipFill>
        <p:spPr bwMode="auto">
          <a:xfrm>
            <a:off x="2377439" y="2730136"/>
            <a:ext cx="5499463" cy="3239589"/>
          </a:xfrm>
          <a:prstGeom prst="rect">
            <a:avLst/>
          </a:prstGeom>
          <a:noFill/>
        </p:spPr>
      </p:pic>
      <p:pic>
        <p:nvPicPr>
          <p:cNvPr id="12290" name="Picture 2" descr="C:\Users\Tomek\Desktop\logo.jpg"/>
          <p:cNvPicPr>
            <a:picLocks noChangeAspect="1" noChangeArrowheads="1"/>
          </p:cNvPicPr>
          <p:nvPr/>
        </p:nvPicPr>
        <p:blipFill>
          <a:blip r:embed="rId4"/>
          <a:srcRect/>
          <a:stretch>
            <a:fillRect/>
          </a:stretch>
        </p:blipFill>
        <p:spPr bwMode="auto">
          <a:xfrm>
            <a:off x="0" y="0"/>
            <a:ext cx="1306286" cy="1149531"/>
          </a:xfrm>
          <a:prstGeom prst="rect">
            <a:avLst/>
          </a:prstGeom>
          <a:noFill/>
        </p:spPr>
      </p:pic>
    </p:spTree>
    <p:extLst>
      <p:ext uri="{BB962C8B-B14F-4D97-AF65-F5344CB8AC3E}">
        <p14:creationId xmlns:p14="http://schemas.microsoft.com/office/powerpoint/2010/main" val="19726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defRPr/>
            </a:pPr>
            <a:r>
              <a:rPr lang="pl-PL" sz="4000" dirty="0"/>
              <a:t>Przykład oszustwa na terenie </a:t>
            </a:r>
            <a:r>
              <a:rPr lang="pl-PL" sz="4000" dirty="0" err="1"/>
              <a:t>woj.opolskiego</a:t>
            </a:r>
            <a:r>
              <a:rPr lang="pl-PL" sz="4000" dirty="0"/>
              <a:t>  – 2015 r.</a:t>
            </a:r>
          </a:p>
        </p:txBody>
      </p:sp>
      <p:sp>
        <p:nvSpPr>
          <p:cNvPr id="23555" name="Rectangle 3"/>
          <p:cNvSpPr>
            <a:spLocks noGrp="1" noChangeArrowheads="1"/>
          </p:cNvSpPr>
          <p:nvPr>
            <p:ph idx="1"/>
          </p:nvPr>
        </p:nvSpPr>
        <p:spPr>
          <a:xfrm>
            <a:off x="1280160" y="1600201"/>
            <a:ext cx="7863840" cy="4530725"/>
          </a:xfrm>
        </p:spPr>
        <p:txBody>
          <a:bodyPr>
            <a:normAutofit fontScale="92500" lnSpcReduction="10000"/>
          </a:bodyPr>
          <a:lstStyle/>
          <a:p>
            <a:pPr eaLnBrk="1" hangingPunct="1">
              <a:lnSpc>
                <a:spcPct val="80000"/>
              </a:lnSpc>
              <a:defRPr/>
            </a:pPr>
            <a:endParaRPr lang="pl-PL" sz="1600" dirty="0"/>
          </a:p>
          <a:p>
            <a:pPr marL="0" indent="0">
              <a:lnSpc>
                <a:spcPct val="80000"/>
              </a:lnSpc>
              <a:buNone/>
              <a:defRPr/>
            </a:pPr>
            <a:endParaRPr lang="pl-PL" sz="1600" dirty="0">
              <a:solidFill>
                <a:srgbClr val="FF3300"/>
              </a:solidFill>
            </a:endParaRPr>
          </a:p>
          <a:p>
            <a:pPr algn="just" eaLnBrk="1" hangingPunct="1">
              <a:lnSpc>
                <a:spcPct val="80000"/>
              </a:lnSpc>
              <a:defRPr/>
            </a:pPr>
            <a:r>
              <a:rPr lang="pl-PL" sz="2000" dirty="0"/>
              <a:t>W czerwcu 2015 r. do 72-letniej kobiety zadzwonił mężczyzna </a:t>
            </a:r>
            <a:br>
              <a:rPr lang="pl-PL" sz="2000" dirty="0"/>
            </a:br>
            <a:r>
              <a:rPr lang="pl-PL" sz="2000" dirty="0"/>
              <a:t>i powiedział „</a:t>
            </a:r>
            <a:r>
              <a:rPr lang="pl-PL" sz="2000" b="1" dirty="0"/>
              <a:t>cześć babcia”. </a:t>
            </a:r>
            <a:r>
              <a:rPr lang="pl-PL" sz="2000" dirty="0"/>
              <a:t>Pokrzywdzona sądząc, że rozmawia </a:t>
            </a:r>
            <a:br>
              <a:rPr lang="pl-PL" sz="2000" dirty="0"/>
            </a:br>
            <a:r>
              <a:rPr lang="pl-PL" sz="2000" dirty="0"/>
              <a:t>z wnukiem zapytała czy właśnie z nim rozmawia co dzwoniący potwierdził. Dzwoniący powiedział, że jechał samochodem </a:t>
            </a:r>
            <a:br>
              <a:rPr lang="pl-PL" sz="2000" dirty="0"/>
            </a:br>
            <a:r>
              <a:rPr lang="pl-PL" sz="2000" dirty="0"/>
              <a:t>i potrącił mężczyznę z małym dzieckiem. Mężczyźnie nic się nie stało natomiast dziecko trafiło do szpitala. Mężczyzna chce się „</a:t>
            </a:r>
            <a:r>
              <a:rPr lang="pl-PL" sz="2000" b="1" dirty="0"/>
              <a:t>dogadać</a:t>
            </a:r>
            <a:r>
              <a:rPr lang="pl-PL" sz="2000" dirty="0"/>
              <a:t>” więc potrzebne mu są pieniądze w kwocie 24 tyś. zł. </a:t>
            </a:r>
          </a:p>
          <a:p>
            <a:pPr algn="just" eaLnBrk="1" hangingPunct="1">
              <a:lnSpc>
                <a:spcPct val="80000"/>
              </a:lnSpc>
              <a:buNone/>
              <a:defRPr/>
            </a:pPr>
            <a:r>
              <a:rPr lang="pl-PL" sz="2000" dirty="0"/>
              <a:t>     Pokrzywdzona oświadczyła, że nie ma takiej kwoty jednak dokona wypłaty gotówki z banku i pożyczy te pieniądze. Po tym mężczyzna powiedział, że musi kończyć, że idzie na przesłuchanie i przekazał telefon mężczyźnie, który przedstawił się </a:t>
            </a:r>
            <a:r>
              <a:rPr lang="pl-PL" sz="2000" u="sng" dirty="0"/>
              <a:t>jako policjant.</a:t>
            </a:r>
            <a:r>
              <a:rPr lang="pl-PL" sz="2000" dirty="0"/>
              <a:t> Rzekomy policjant powiedział, że faktycznie da się sprawę załatwić polubownie jednak pieniądze potrzebne są natychmiast. </a:t>
            </a:r>
          </a:p>
          <a:p>
            <a:pPr algn="just" eaLnBrk="1" hangingPunct="1">
              <a:lnSpc>
                <a:spcPct val="80000"/>
              </a:lnSpc>
              <a:buNone/>
              <a:defRPr/>
            </a:pPr>
            <a:r>
              <a:rPr lang="pl-PL" sz="2000" dirty="0"/>
              <a:t>	Po wypłaceniu ze swojego konta pieniędzy w kwocie </a:t>
            </a:r>
            <a:r>
              <a:rPr lang="pl-PL" sz="2000" dirty="0">
                <a:solidFill>
                  <a:srgbClr val="FF3300"/>
                </a:solidFill>
              </a:rPr>
              <a:t>24 tyś. zł. pokrzywdzona w miejscu zamieszkania spotkała się </a:t>
            </a:r>
            <a:br>
              <a:rPr lang="pl-PL" sz="2000" dirty="0">
                <a:solidFill>
                  <a:srgbClr val="FF3300"/>
                </a:solidFill>
              </a:rPr>
            </a:br>
            <a:r>
              <a:rPr lang="pl-PL" sz="2000" dirty="0">
                <a:solidFill>
                  <a:srgbClr val="FF3300"/>
                </a:solidFill>
              </a:rPr>
              <a:t>z „kurierem z prokuratury” któremu wręczyła pieniądze !</a:t>
            </a:r>
          </a:p>
        </p:txBody>
      </p:sp>
      <p:pic>
        <p:nvPicPr>
          <p:cNvPr id="7170" name="Picture 2" descr="C:\Users\Tomek\Desktop\oszustwo-telefoniczne.jpg"/>
          <p:cNvPicPr>
            <a:picLocks noChangeAspect="1" noChangeArrowheads="1"/>
          </p:cNvPicPr>
          <p:nvPr/>
        </p:nvPicPr>
        <p:blipFill>
          <a:blip r:embed="rId2"/>
          <a:srcRect/>
          <a:stretch>
            <a:fillRect/>
          </a:stretch>
        </p:blipFill>
        <p:spPr bwMode="auto">
          <a:xfrm>
            <a:off x="9222377" y="1663337"/>
            <a:ext cx="2643051" cy="3505200"/>
          </a:xfrm>
          <a:prstGeom prst="rect">
            <a:avLst/>
          </a:prstGeom>
          <a:noFill/>
        </p:spPr>
      </p:pic>
      <p:pic>
        <p:nvPicPr>
          <p:cNvPr id="13314" name="Picture 2" descr="C:\Users\Tomek\Desktop\logo.jpg"/>
          <p:cNvPicPr>
            <a:picLocks noChangeAspect="1" noChangeArrowheads="1"/>
          </p:cNvPicPr>
          <p:nvPr/>
        </p:nvPicPr>
        <p:blipFill>
          <a:blip r:embed="rId3"/>
          <a:srcRect/>
          <a:stretch>
            <a:fillRect/>
          </a:stretch>
        </p:blipFill>
        <p:spPr bwMode="auto">
          <a:xfrm>
            <a:off x="0" y="1"/>
            <a:ext cx="1410789" cy="1306286"/>
          </a:xfrm>
          <a:prstGeom prst="rect">
            <a:avLst/>
          </a:prstGeom>
          <a:noFill/>
        </p:spPr>
      </p:pic>
    </p:spTree>
    <p:extLst>
      <p:ext uri="{BB962C8B-B14F-4D97-AF65-F5344CB8AC3E}">
        <p14:creationId xmlns:p14="http://schemas.microsoft.com/office/powerpoint/2010/main" val="45660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defRPr/>
            </a:pPr>
            <a:r>
              <a:rPr lang="pl-PL" altLang="pl-PL" sz="4000" b="1" dirty="0">
                <a:solidFill>
                  <a:schemeClr val="accent5"/>
                </a:solidFill>
                <a:latin typeface="Times New Roman" pitchFamily="18" charset="0"/>
                <a:cs typeface="Times New Roman" pitchFamily="18" charset="0"/>
              </a:rPr>
              <a:t>Po co oszustom czyjaś tożsamość?</a:t>
            </a:r>
            <a:br>
              <a:rPr lang="pl-PL" altLang="pl-PL" sz="4000" dirty="0">
                <a:solidFill>
                  <a:srgbClr val="FFFF00"/>
                </a:solidFill>
                <a:latin typeface="Calibri" pitchFamily="34" charset="0"/>
                <a:cs typeface="Times New Roman" pitchFamily="18" charset="0"/>
              </a:rPr>
            </a:br>
            <a:endParaRPr lang="pl-PL" sz="4000" dirty="0"/>
          </a:p>
        </p:txBody>
      </p:sp>
      <p:sp>
        <p:nvSpPr>
          <p:cNvPr id="23555" name="Rectangle 3"/>
          <p:cNvSpPr>
            <a:spLocks noGrp="1" noChangeArrowheads="1"/>
          </p:cNvSpPr>
          <p:nvPr>
            <p:ph idx="1"/>
          </p:nvPr>
        </p:nvSpPr>
        <p:spPr>
          <a:xfrm>
            <a:off x="1907176" y="1600201"/>
            <a:ext cx="7236823" cy="4530725"/>
          </a:xfrm>
        </p:spPr>
        <p:txBody>
          <a:bodyPr>
            <a:normAutofit/>
          </a:bodyPr>
          <a:lstStyle/>
          <a:p>
            <a:pPr eaLnBrk="1" hangingPunct="1">
              <a:lnSpc>
                <a:spcPct val="80000"/>
              </a:lnSpc>
              <a:defRPr/>
            </a:pPr>
            <a:endParaRPr lang="pl-PL" sz="1600" dirty="0"/>
          </a:p>
          <a:p>
            <a:pPr marL="0" indent="0">
              <a:lnSpc>
                <a:spcPct val="80000"/>
              </a:lnSpc>
              <a:buNone/>
              <a:defRPr/>
            </a:pPr>
            <a:endParaRPr lang="pl-PL" sz="1600" dirty="0">
              <a:solidFill>
                <a:srgbClr val="FF3300"/>
              </a:solidFill>
            </a:endParaRPr>
          </a:p>
          <a:p>
            <a:pPr algn="just">
              <a:lnSpc>
                <a:spcPct val="115000"/>
              </a:lnSpc>
              <a:spcAft>
                <a:spcPts val="1000"/>
              </a:spcAft>
              <a:buClr>
                <a:srgbClr val="FFCC00"/>
              </a:buClr>
              <a:defRPr/>
            </a:pPr>
            <a:r>
              <a:rPr lang="pl-PL" altLang="pl-PL" sz="2000" dirty="0">
                <a:solidFill>
                  <a:schemeClr val="tx1"/>
                </a:solidFill>
                <a:cs typeface="Times New Roman" pitchFamily="18" charset="0"/>
              </a:rPr>
              <a:t>Można nielegalnie zaciągnąć kredyt, kupić sprzęt na raty, podpisać bardzo niekorzystne umowy. </a:t>
            </a:r>
          </a:p>
          <a:p>
            <a:pPr algn="just">
              <a:lnSpc>
                <a:spcPct val="115000"/>
              </a:lnSpc>
              <a:spcAft>
                <a:spcPts val="1000"/>
              </a:spcAft>
              <a:defRPr/>
            </a:pPr>
            <a:r>
              <a:rPr lang="pl-PL" altLang="pl-PL" sz="2000" dirty="0">
                <a:solidFill>
                  <a:schemeClr val="tx1"/>
                </a:solidFill>
                <a:cs typeface="Times New Roman" pitchFamily="18" charset="0"/>
              </a:rPr>
              <a:t>Można nielegalnie założyć fałszywe konto w Internecie  </a:t>
            </a:r>
            <a:r>
              <a:rPr lang="pl-PL" altLang="pl-PL" sz="2000" dirty="0" err="1">
                <a:solidFill>
                  <a:schemeClr val="tx1"/>
                </a:solidFill>
                <a:cs typeface="Times New Roman" pitchFamily="18" charset="0"/>
              </a:rPr>
              <a:t>np</a:t>
            </a:r>
            <a:r>
              <a:rPr lang="pl-PL" altLang="pl-PL" sz="2000" dirty="0">
                <a:solidFill>
                  <a:schemeClr val="tx1"/>
                </a:solidFill>
                <a:cs typeface="Times New Roman" pitchFamily="18" charset="0"/>
              </a:rPr>
              <a:t>: na allegro i handlować w czyimś imieniu. </a:t>
            </a:r>
          </a:p>
          <a:p>
            <a:pPr algn="just">
              <a:lnSpc>
                <a:spcPct val="115000"/>
              </a:lnSpc>
              <a:spcAft>
                <a:spcPts val="1000"/>
              </a:spcAft>
              <a:defRPr/>
            </a:pPr>
            <a:r>
              <a:rPr lang="pl-PL" altLang="pl-PL" sz="2000" dirty="0">
                <a:solidFill>
                  <a:schemeClr val="tx1"/>
                </a:solidFill>
                <a:cs typeface="Times New Roman" pitchFamily="18" charset="0"/>
              </a:rPr>
              <a:t>Można nielegalnie założyć rachunek bankowy w jakimś </a:t>
            </a:r>
            <a:br>
              <a:rPr lang="pl-PL" altLang="pl-PL" sz="2000" dirty="0">
                <a:solidFill>
                  <a:schemeClr val="tx1"/>
                </a:solidFill>
                <a:cs typeface="Times New Roman" pitchFamily="18" charset="0"/>
              </a:rPr>
            </a:br>
            <a:r>
              <a:rPr lang="pl-PL" altLang="pl-PL" sz="2000" dirty="0">
                <a:solidFill>
                  <a:schemeClr val="tx1"/>
                </a:solidFill>
                <a:cs typeface="Times New Roman" pitchFamily="18" charset="0"/>
              </a:rPr>
              <a:t>e-banku czy zawarcie innych umów za pomocą środków porozumiewania się na odległość, nawet z możliwością wzięcia pożyczki.</a:t>
            </a:r>
          </a:p>
        </p:txBody>
      </p:sp>
      <p:pic>
        <p:nvPicPr>
          <p:cNvPr id="3074" name="Picture 2" descr="C:\Users\Tomek\Desktop\pobrane (1).jpg"/>
          <p:cNvPicPr>
            <a:picLocks noChangeAspect="1" noChangeArrowheads="1"/>
          </p:cNvPicPr>
          <p:nvPr/>
        </p:nvPicPr>
        <p:blipFill>
          <a:blip r:embed="rId2"/>
          <a:srcRect/>
          <a:stretch>
            <a:fillRect/>
          </a:stretch>
        </p:blipFill>
        <p:spPr bwMode="auto">
          <a:xfrm>
            <a:off x="9333548" y="1856695"/>
            <a:ext cx="2486025" cy="3107191"/>
          </a:xfrm>
          <a:prstGeom prst="rect">
            <a:avLst/>
          </a:prstGeom>
          <a:noFill/>
        </p:spPr>
      </p:pic>
      <p:pic>
        <p:nvPicPr>
          <p:cNvPr id="3075" name="Picture 3" descr="C:\Users\Tomek\Desktop\images (4).jpg"/>
          <p:cNvPicPr>
            <a:picLocks noChangeAspect="1" noChangeArrowheads="1"/>
          </p:cNvPicPr>
          <p:nvPr/>
        </p:nvPicPr>
        <p:blipFill>
          <a:blip r:embed="rId3"/>
          <a:srcRect/>
          <a:stretch>
            <a:fillRect/>
          </a:stretch>
        </p:blipFill>
        <p:spPr bwMode="auto">
          <a:xfrm>
            <a:off x="0" y="2370501"/>
            <a:ext cx="2143125" cy="2658699"/>
          </a:xfrm>
          <a:prstGeom prst="rect">
            <a:avLst/>
          </a:prstGeom>
          <a:noFill/>
        </p:spPr>
      </p:pic>
      <p:pic>
        <p:nvPicPr>
          <p:cNvPr id="14338" name="Picture 2" descr="C:\Users\Tomek\Desktop\logo.jpg"/>
          <p:cNvPicPr>
            <a:picLocks noChangeAspect="1" noChangeArrowheads="1"/>
          </p:cNvPicPr>
          <p:nvPr/>
        </p:nvPicPr>
        <p:blipFill>
          <a:blip r:embed="rId4"/>
          <a:srcRect/>
          <a:stretch>
            <a:fillRect/>
          </a:stretch>
        </p:blipFill>
        <p:spPr bwMode="auto">
          <a:xfrm>
            <a:off x="0" y="1"/>
            <a:ext cx="1319349" cy="1254034"/>
          </a:xfrm>
          <a:prstGeom prst="rect">
            <a:avLst/>
          </a:prstGeom>
          <a:noFill/>
        </p:spPr>
      </p:pic>
    </p:spTree>
    <p:extLst>
      <p:ext uri="{BB962C8B-B14F-4D97-AF65-F5344CB8AC3E}">
        <p14:creationId xmlns:p14="http://schemas.microsoft.com/office/powerpoint/2010/main" val="456603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ytuł 2"/>
          <p:cNvSpPr>
            <a:spLocks noGrp="1"/>
          </p:cNvSpPr>
          <p:nvPr>
            <p:ph type="title"/>
          </p:nvPr>
        </p:nvSpPr>
        <p:spPr bwMode="auto">
          <a:xfrm>
            <a:off x="1524000" y="333375"/>
            <a:ext cx="9144000" cy="1150938"/>
          </a:xfrm>
        </p:spPr>
        <p:txBody>
          <a:bodyPr wrap="square" numCol="1" anchorCtr="0" compatLnSpc="1">
            <a:prstTxWarp prst="textNoShape">
              <a:avLst/>
            </a:prstTxWarp>
          </a:bodyPr>
          <a:lstStyle/>
          <a:p>
            <a:pPr eaLnBrk="1" hangingPunct="1">
              <a:lnSpc>
                <a:spcPct val="100000"/>
              </a:lnSpc>
            </a:pPr>
            <a:r>
              <a:rPr lang="pl-PL" altLang="pl-PL" sz="3200" dirty="0">
                <a:solidFill>
                  <a:schemeClr val="tx1"/>
                </a:solidFill>
                <a:effectLst/>
              </a:rPr>
              <a:t>Przestępstwa związane z bezpieczeństwem </a:t>
            </a:r>
            <a:br>
              <a:rPr lang="pl-PL" altLang="pl-PL" sz="3200" dirty="0">
                <a:solidFill>
                  <a:schemeClr val="tx1"/>
                </a:solidFill>
                <a:effectLst/>
              </a:rPr>
            </a:br>
            <a:r>
              <a:rPr lang="pl-PL" altLang="pl-PL" sz="3200" dirty="0">
                <a:solidFill>
                  <a:schemeClr val="tx1"/>
                </a:solidFill>
              </a:rPr>
              <a:t>podczas wypłaty pieniędzy </a:t>
            </a:r>
            <a:endParaRPr lang="pl-PL" altLang="pl-PL" sz="3200" dirty="0">
              <a:solidFill>
                <a:schemeClr val="tx1"/>
              </a:solidFill>
              <a:effectLst/>
            </a:endParaRPr>
          </a:p>
        </p:txBody>
      </p:sp>
      <p:pic>
        <p:nvPicPr>
          <p:cNvPr id="1028" name="Picture 4"/>
          <p:cNvPicPr>
            <a:picLocks noChangeAspect="1" noChangeArrowheads="1"/>
          </p:cNvPicPr>
          <p:nvPr/>
        </p:nvPicPr>
        <p:blipFill rotWithShape="1">
          <a:blip r:embed="rId2"/>
          <a:srcRect l="13602" r="13602"/>
          <a:stretch/>
        </p:blipFill>
        <p:spPr bwMode="auto">
          <a:xfrm>
            <a:off x="711381" y="2704010"/>
            <a:ext cx="4513761" cy="3704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C:\Users\Tomek\Desktop\logo.jpg"/>
          <p:cNvPicPr>
            <a:picLocks noChangeAspect="1" noChangeArrowheads="1"/>
          </p:cNvPicPr>
          <p:nvPr/>
        </p:nvPicPr>
        <p:blipFill>
          <a:blip r:embed="rId3"/>
          <a:srcRect/>
          <a:stretch>
            <a:fillRect/>
          </a:stretch>
        </p:blipFill>
        <p:spPr bwMode="auto">
          <a:xfrm>
            <a:off x="0" y="1"/>
            <a:ext cx="1149531" cy="1319348"/>
          </a:xfrm>
          <a:prstGeom prst="rect">
            <a:avLst/>
          </a:prstGeom>
          <a:noFill/>
        </p:spPr>
      </p:pic>
      <p:pic>
        <p:nvPicPr>
          <p:cNvPr id="2" name="Picture 2" descr="C:\Users\Tomek\Desktop\1c6c813bb9d5494160041c1c4ee2fb70_XL.jpg"/>
          <p:cNvPicPr>
            <a:picLocks noChangeAspect="1" noChangeArrowheads="1"/>
          </p:cNvPicPr>
          <p:nvPr/>
        </p:nvPicPr>
        <p:blipFill>
          <a:blip r:embed="rId4"/>
          <a:srcRect/>
          <a:stretch>
            <a:fillRect/>
          </a:stretch>
        </p:blipFill>
        <p:spPr bwMode="auto">
          <a:xfrm>
            <a:off x="5943601" y="1672045"/>
            <a:ext cx="4563836" cy="4153989"/>
          </a:xfrm>
          <a:prstGeom prst="rect">
            <a:avLst/>
          </a:prstGeom>
          <a:noFill/>
        </p:spPr>
      </p:pic>
    </p:spTree>
    <p:extLst>
      <p:ext uri="{BB962C8B-B14F-4D97-AF65-F5344CB8AC3E}">
        <p14:creationId xmlns:p14="http://schemas.microsoft.com/office/powerpoint/2010/main" val="265960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ytuł 2"/>
          <p:cNvSpPr>
            <a:spLocks noGrp="1"/>
          </p:cNvSpPr>
          <p:nvPr>
            <p:ph type="title"/>
          </p:nvPr>
        </p:nvSpPr>
        <p:spPr bwMode="auto">
          <a:xfrm>
            <a:off x="1524000" y="333375"/>
            <a:ext cx="9144000" cy="1150938"/>
          </a:xfrm>
        </p:spPr>
        <p:txBody>
          <a:bodyPr wrap="square" numCol="1" anchorCtr="0" compatLnSpc="1">
            <a:prstTxWarp prst="textNoShape">
              <a:avLst/>
            </a:prstTxWarp>
          </a:bodyPr>
          <a:lstStyle/>
          <a:p>
            <a:r>
              <a:rPr lang="pl-PL" sz="3200" b="1" dirty="0">
                <a:solidFill>
                  <a:schemeClr val="tx1"/>
                </a:solidFill>
              </a:rPr>
              <a:t>Uważaj na oszustwa bankomatowe! </a:t>
            </a:r>
            <a:endParaRPr lang="pl-PL" altLang="pl-PL" sz="3200" b="1" dirty="0">
              <a:solidFill>
                <a:schemeClr val="tx1"/>
              </a:solidFill>
              <a:effectLst/>
            </a:endParaRPr>
          </a:p>
        </p:txBody>
      </p:sp>
      <p:pic>
        <p:nvPicPr>
          <p:cNvPr id="15362" name="Picture 2" descr="C:\Users\Tomek\Desktop\logo.jpg"/>
          <p:cNvPicPr>
            <a:picLocks noChangeAspect="1" noChangeArrowheads="1"/>
          </p:cNvPicPr>
          <p:nvPr/>
        </p:nvPicPr>
        <p:blipFill>
          <a:blip r:embed="rId2"/>
          <a:srcRect/>
          <a:stretch>
            <a:fillRect/>
          </a:stretch>
        </p:blipFill>
        <p:spPr bwMode="auto">
          <a:xfrm>
            <a:off x="0" y="1"/>
            <a:ext cx="1149531" cy="1319348"/>
          </a:xfrm>
          <a:prstGeom prst="rect">
            <a:avLst/>
          </a:prstGeom>
          <a:noFill/>
        </p:spPr>
      </p:pic>
      <p:pic>
        <p:nvPicPr>
          <p:cNvPr id="7" name="Picture 3"/>
          <p:cNvPicPr>
            <a:picLocks noChangeAspect="1" noChangeArrowheads="1"/>
          </p:cNvPicPr>
          <p:nvPr/>
        </p:nvPicPr>
        <p:blipFill>
          <a:blip r:embed="rId3"/>
          <a:srcRect/>
          <a:stretch>
            <a:fillRect/>
          </a:stretch>
        </p:blipFill>
        <p:spPr bwMode="auto">
          <a:xfrm>
            <a:off x="1038725" y="1031966"/>
            <a:ext cx="3887787" cy="3336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srcRect/>
          <a:stretch>
            <a:fillRect/>
          </a:stretch>
        </p:blipFill>
        <p:spPr bwMode="auto">
          <a:xfrm>
            <a:off x="5558111" y="1045030"/>
            <a:ext cx="3886200" cy="3297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4"/>
          <p:cNvSpPr>
            <a:spLocks noGrp="1" noChangeArrowheads="1"/>
          </p:cNvSpPr>
          <p:nvPr>
            <p:ph sz="half" idx="4294967295"/>
          </p:nvPr>
        </p:nvSpPr>
        <p:spPr>
          <a:xfrm>
            <a:off x="599168" y="4414657"/>
            <a:ext cx="9328604" cy="503237"/>
          </a:xfrm>
          <a:prstGeom prst="rect">
            <a:avLst/>
          </a:prstGeom>
        </p:spPr>
        <p:txBody>
          <a:bodyPr rtlCol="0">
            <a:normAutofit/>
          </a:bodyPr>
          <a:lstStyle/>
          <a:p>
            <a:pPr eaLnBrk="1" fontAlgn="auto" hangingPunct="1">
              <a:spcAft>
                <a:spcPts val="0"/>
              </a:spcAft>
              <a:buNone/>
              <a:defRPr/>
            </a:pPr>
            <a:r>
              <a:rPr lang="pl-PL" sz="2000" b="1" dirty="0">
                <a:solidFill>
                  <a:schemeClr val="tx1"/>
                </a:solidFill>
              </a:rPr>
              <a:t>     "Zwykła" klawiatura bankomatu            Klawiatura z założoną nakładką</a:t>
            </a:r>
            <a:r>
              <a:rPr lang="pl-PL" sz="2000" dirty="0">
                <a:solidFill>
                  <a:schemeClr val="tx1"/>
                </a:solidFill>
              </a:rPr>
              <a:t> </a:t>
            </a:r>
          </a:p>
        </p:txBody>
      </p:sp>
      <p:sp>
        <p:nvSpPr>
          <p:cNvPr id="10" name="Rectangle 3"/>
          <p:cNvSpPr txBox="1">
            <a:spLocks noChangeArrowheads="1"/>
          </p:cNvSpPr>
          <p:nvPr/>
        </p:nvSpPr>
        <p:spPr>
          <a:xfrm>
            <a:off x="1037183" y="5003073"/>
            <a:ext cx="8713787" cy="1632857"/>
          </a:xfrm>
          <a:prstGeom prst="rect">
            <a:avLst/>
          </a:prstGeom>
        </p:spPr>
        <p:txBody>
          <a:bodyPr vert="horz" lIns="91440" tIns="45720" rIns="91440" bIns="45720" rtlCol="0">
            <a:normAutofit lnSpcReduction="10000"/>
          </a:bodyPr>
          <a:lstStyle/>
          <a:p>
            <a:pPr marL="342900" marR="0" lvl="0" indent="-342900" algn="just" defTabSz="457200" rtl="0" eaLnBrk="1" fontAlgn="auto" latinLnBrk="0" hangingPunct="1">
              <a:lnSpc>
                <a:spcPct val="80000"/>
              </a:lnSpc>
              <a:spcBef>
                <a:spcPts val="1000"/>
              </a:spcBef>
              <a:spcAft>
                <a:spcPts val="0"/>
              </a:spcAft>
              <a:buClr>
                <a:schemeClr val="accent1"/>
              </a:buClr>
              <a:buSzPct val="80000"/>
              <a:buFont typeface="Wingdings" panose="05000000000000000000" pitchFamily="2" charset="2"/>
              <a:buNone/>
              <a:tabLst/>
              <a:defRPr/>
            </a:pPr>
            <a:r>
              <a:rPr kumimoji="0" lang="pl-PL" altLang="pl-PL" sz="2200" b="1"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a:t>
            </a:r>
            <a:r>
              <a:rPr kumimoji="0" lang="pl-PL" altLang="pl-PL" sz="2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Wykorzystanie </a:t>
            </a:r>
            <a:r>
              <a:rPr kumimoji="0" lang="pl-PL" altLang="pl-PL" sz="2200" b="1"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czytnika kart magnetycznych</a:t>
            </a:r>
            <a:r>
              <a:rPr kumimoji="0" lang="pl-PL" altLang="pl-PL" sz="2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i </a:t>
            </a:r>
            <a:r>
              <a:rPr kumimoji="0" lang="pl-PL" altLang="pl-PL" sz="2200" b="1"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nakładki na klawiaturę</a:t>
            </a:r>
            <a:r>
              <a:rPr kumimoji="0" lang="pl-PL" altLang="pl-PL" sz="2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lub </a:t>
            </a:r>
            <a:r>
              <a:rPr kumimoji="0" lang="pl-PL" altLang="pl-PL" sz="2200" b="1"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kamery</a:t>
            </a:r>
            <a:r>
              <a:rPr kumimoji="0" lang="pl-PL" altLang="pl-PL" sz="2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 zainstalowanych na bankomacie. Umożliwia to poznanie przez sprawców kodu PIN </a:t>
            </a:r>
            <a:br>
              <a:rPr kumimoji="0" lang="pl-PL" altLang="pl-PL" sz="2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br>
            <a:r>
              <a:rPr kumimoji="0" lang="pl-PL" altLang="pl-PL" sz="2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i skopiowanie karty magnetycznej. Przy pomocy "sklonowanej" </a:t>
            </a:r>
            <a:br>
              <a:rPr kumimoji="0" lang="pl-PL" altLang="pl-PL" sz="2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br>
            <a:r>
              <a:rPr kumimoji="0" lang="pl-PL" altLang="pl-PL" sz="2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w ten sposób karty, i znając numer PIN, sprawcy wypłacają </a:t>
            </a:r>
            <a:br>
              <a:rPr kumimoji="0" lang="pl-PL" altLang="pl-PL" sz="2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br>
            <a:r>
              <a:rPr kumimoji="0" lang="pl-PL" altLang="pl-PL" sz="2200" b="0"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rPr>
              <a:t>w bankomacie pieniądze z konta. </a:t>
            </a:r>
          </a:p>
        </p:txBody>
      </p:sp>
    </p:spTree>
    <p:extLst>
      <p:ext uri="{BB962C8B-B14F-4D97-AF65-F5344CB8AC3E}">
        <p14:creationId xmlns:p14="http://schemas.microsoft.com/office/powerpoint/2010/main" val="265960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Tomek\Desktop\logo.jpg"/>
          <p:cNvPicPr>
            <a:picLocks noChangeAspect="1" noChangeArrowheads="1"/>
          </p:cNvPicPr>
          <p:nvPr/>
        </p:nvPicPr>
        <p:blipFill>
          <a:blip r:embed="rId2"/>
          <a:srcRect/>
          <a:stretch>
            <a:fillRect/>
          </a:stretch>
        </p:blipFill>
        <p:spPr bwMode="auto">
          <a:xfrm>
            <a:off x="0" y="1"/>
            <a:ext cx="1149531" cy="1319348"/>
          </a:xfrm>
          <a:prstGeom prst="rect">
            <a:avLst/>
          </a:prstGeom>
          <a:noFill/>
        </p:spPr>
      </p:pic>
      <p:pic>
        <p:nvPicPr>
          <p:cNvPr id="11" name="Picture 4" descr="czytnik-1"/>
          <p:cNvPicPr>
            <a:picLocks noChangeAspect="1" noChangeArrowheads="1"/>
          </p:cNvPicPr>
          <p:nvPr/>
        </p:nvPicPr>
        <p:blipFill>
          <a:blip r:embed="rId3"/>
          <a:srcRect/>
          <a:stretch>
            <a:fillRect/>
          </a:stretch>
        </p:blipFill>
        <p:spPr bwMode="auto">
          <a:xfrm>
            <a:off x="1210491" y="326571"/>
            <a:ext cx="5029200" cy="3805238"/>
          </a:xfrm>
          <a:prstGeom prst="rect">
            <a:avLst/>
          </a:prstGeom>
          <a:ln>
            <a:noFill/>
          </a:ln>
          <a:effectLst>
            <a:outerShdw blurRad="292100" dist="139700" dir="2700000" algn="tl" rotWithShape="0">
              <a:srgbClr val="333333">
                <a:alpha val="65000"/>
              </a:srgbClr>
            </a:outerShdw>
          </a:effectLst>
        </p:spPr>
      </p:pic>
      <p:sp>
        <p:nvSpPr>
          <p:cNvPr id="12" name="Rectangle 2"/>
          <p:cNvSpPr>
            <a:spLocks noGrp="1" noChangeArrowheads="1"/>
          </p:cNvSpPr>
          <p:nvPr>
            <p:ph sz="half" idx="4294967295"/>
          </p:nvPr>
        </p:nvSpPr>
        <p:spPr>
          <a:xfrm>
            <a:off x="6061167" y="287383"/>
            <a:ext cx="4073434" cy="1465217"/>
          </a:xfrm>
          <a:prstGeom prst="rect">
            <a:avLst/>
          </a:prstGeom>
        </p:spPr>
        <p:txBody>
          <a:bodyPr rtlCol="0">
            <a:normAutofit/>
          </a:bodyPr>
          <a:lstStyle/>
          <a:p>
            <a:pPr algn="ctr" eaLnBrk="1" fontAlgn="auto" hangingPunct="1">
              <a:spcAft>
                <a:spcPts val="0"/>
              </a:spcAft>
              <a:buNone/>
              <a:defRPr/>
            </a:pPr>
            <a:r>
              <a:rPr lang="pl-PL" b="1" dirty="0">
                <a:solidFill>
                  <a:schemeClr val="tx1"/>
                </a:solidFill>
              </a:rPr>
              <a:t>"Zwykłe" okienko wrzutowe czytnika kart w bankomacie</a:t>
            </a:r>
          </a:p>
        </p:txBody>
      </p:sp>
      <p:pic>
        <p:nvPicPr>
          <p:cNvPr id="13" name="Picture 5" descr="czytnik-2"/>
          <p:cNvPicPr>
            <a:picLocks noChangeAspect="1" noChangeArrowheads="1"/>
          </p:cNvPicPr>
          <p:nvPr/>
        </p:nvPicPr>
        <p:blipFill>
          <a:blip r:embed="rId4"/>
          <a:srcRect/>
          <a:stretch>
            <a:fillRect/>
          </a:stretch>
        </p:blipFill>
        <p:spPr bwMode="auto">
          <a:xfrm>
            <a:off x="6553200" y="3082834"/>
            <a:ext cx="4114800" cy="3775166"/>
          </a:xfrm>
          <a:prstGeom prst="rect">
            <a:avLst/>
          </a:prstGeom>
          <a:ln>
            <a:noFill/>
          </a:ln>
          <a:effectLst>
            <a:outerShdw blurRad="292100" dist="139700" dir="2700000" algn="tl" rotWithShape="0">
              <a:srgbClr val="333333">
                <a:alpha val="65000"/>
              </a:srgbClr>
            </a:outerShdw>
          </a:effectLst>
        </p:spPr>
      </p:pic>
      <p:sp>
        <p:nvSpPr>
          <p:cNvPr id="14" name="Text Box 3"/>
          <p:cNvSpPr txBox="1">
            <a:spLocks noChangeArrowheads="1"/>
          </p:cNvSpPr>
          <p:nvPr/>
        </p:nvSpPr>
        <p:spPr bwMode="auto">
          <a:xfrm>
            <a:off x="2209800" y="5516563"/>
            <a:ext cx="4267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50000"/>
              </a:spcBef>
              <a:buNone/>
            </a:pPr>
            <a:r>
              <a:rPr lang="pl-PL" altLang="pl-PL" sz="2000" b="1" kern="0" dirty="0">
                <a:solidFill>
                  <a:srgbClr val="000000"/>
                </a:solidFill>
              </a:rPr>
              <a:t>Okienko wrzutowe </a:t>
            </a:r>
            <a:br>
              <a:rPr lang="pl-PL" altLang="pl-PL" sz="2000" b="1" kern="0" dirty="0">
                <a:solidFill>
                  <a:srgbClr val="000000"/>
                </a:solidFill>
              </a:rPr>
            </a:br>
            <a:r>
              <a:rPr lang="pl-PL" altLang="pl-PL" sz="2000" b="1" kern="0" dirty="0">
                <a:solidFill>
                  <a:srgbClr val="000000"/>
                </a:solidFill>
              </a:rPr>
              <a:t>z założonym dodatkowym czytnikiem kart</a:t>
            </a:r>
          </a:p>
        </p:txBody>
      </p:sp>
    </p:spTree>
    <p:extLst>
      <p:ext uri="{BB962C8B-B14F-4D97-AF65-F5344CB8AC3E}">
        <p14:creationId xmlns:p14="http://schemas.microsoft.com/office/powerpoint/2010/main" val="265960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Tomek\Desktop\logo.jpg"/>
          <p:cNvPicPr>
            <a:picLocks noChangeAspect="1" noChangeArrowheads="1"/>
          </p:cNvPicPr>
          <p:nvPr/>
        </p:nvPicPr>
        <p:blipFill>
          <a:blip r:embed="rId2"/>
          <a:srcRect/>
          <a:stretch>
            <a:fillRect/>
          </a:stretch>
        </p:blipFill>
        <p:spPr bwMode="auto">
          <a:xfrm>
            <a:off x="0" y="1"/>
            <a:ext cx="1149531" cy="1319348"/>
          </a:xfrm>
          <a:prstGeom prst="rect">
            <a:avLst/>
          </a:prstGeom>
          <a:noFill/>
        </p:spPr>
      </p:pic>
      <p:sp>
        <p:nvSpPr>
          <p:cNvPr id="12" name="Rectangle 2"/>
          <p:cNvSpPr>
            <a:spLocks noGrp="1" noChangeArrowheads="1"/>
          </p:cNvSpPr>
          <p:nvPr>
            <p:ph sz="half" idx="4294967295"/>
          </p:nvPr>
        </p:nvSpPr>
        <p:spPr>
          <a:xfrm>
            <a:off x="2059578" y="300265"/>
            <a:ext cx="6287588" cy="1060450"/>
          </a:xfrm>
          <a:prstGeom prst="rect">
            <a:avLst/>
          </a:prstGeom>
        </p:spPr>
        <p:txBody>
          <a:bodyPr rtlCol="0">
            <a:normAutofit fontScale="40000" lnSpcReduction="20000"/>
          </a:bodyPr>
          <a:lstStyle/>
          <a:p>
            <a:pPr eaLnBrk="1" fontAlgn="auto" hangingPunct="1">
              <a:spcAft>
                <a:spcPts val="0"/>
              </a:spcAft>
              <a:buNone/>
              <a:defRPr/>
            </a:pPr>
            <a:endParaRPr lang="pl-PL" b="1" dirty="0">
              <a:solidFill>
                <a:schemeClr val="tx1"/>
              </a:solidFill>
              <a:latin typeface="Arial" charset="0"/>
            </a:endParaRPr>
          </a:p>
          <a:p>
            <a:pPr algn="ctr" eaLnBrk="1" fontAlgn="auto" hangingPunct="1">
              <a:spcAft>
                <a:spcPts val="0"/>
              </a:spcAft>
              <a:buNone/>
              <a:defRPr/>
            </a:pPr>
            <a:r>
              <a:rPr lang="pl-PL" sz="5100" b="1" dirty="0">
                <a:solidFill>
                  <a:srgbClr val="FF3300"/>
                </a:solidFill>
                <a:latin typeface="Arial" charset="0"/>
              </a:rPr>
              <a:t>DOBRE RADY </a:t>
            </a:r>
          </a:p>
          <a:p>
            <a:pPr eaLnBrk="1" fontAlgn="auto" hangingPunct="1">
              <a:spcAft>
                <a:spcPts val="0"/>
              </a:spcAft>
              <a:buNone/>
              <a:defRPr/>
            </a:pPr>
            <a:r>
              <a:rPr lang="pl-PL" sz="5900" b="1" dirty="0">
                <a:solidFill>
                  <a:srgbClr val="FF3300"/>
                </a:solidFill>
                <a:latin typeface="Arial" charset="0"/>
              </a:rPr>
              <a:t>Pamiętaj...</a:t>
            </a:r>
          </a:p>
          <a:p>
            <a:pPr algn="ctr" eaLnBrk="1" fontAlgn="auto" hangingPunct="1">
              <a:spcAft>
                <a:spcPts val="0"/>
              </a:spcAft>
              <a:buNone/>
              <a:defRPr/>
            </a:pPr>
            <a:endParaRPr lang="pl-PL" b="1" dirty="0">
              <a:solidFill>
                <a:schemeClr val="tx1"/>
              </a:solidFill>
            </a:endParaRPr>
          </a:p>
        </p:txBody>
      </p:sp>
      <p:sp>
        <p:nvSpPr>
          <p:cNvPr id="7" name="Prostokąt 6"/>
          <p:cNvSpPr/>
          <p:nvPr/>
        </p:nvSpPr>
        <p:spPr>
          <a:xfrm>
            <a:off x="1985554" y="1720840"/>
            <a:ext cx="7158446" cy="3194721"/>
          </a:xfrm>
          <a:prstGeom prst="rect">
            <a:avLst/>
          </a:prstGeom>
        </p:spPr>
        <p:txBody>
          <a:bodyPr wrap="square">
            <a:spAutoFit/>
          </a:bodyPr>
          <a:lstStyle/>
          <a:p>
            <a:pPr algn="just">
              <a:lnSpc>
                <a:spcPct val="80000"/>
              </a:lnSpc>
              <a:defRPr/>
            </a:pPr>
            <a:r>
              <a:rPr lang="pl-PL" b="1" dirty="0">
                <a:latin typeface="Arial" charset="0"/>
              </a:rPr>
              <a:t>staraj się w porze wieczorowej i nocnej nie wybierać </a:t>
            </a:r>
            <a:br>
              <a:rPr lang="pl-PL" b="1" dirty="0">
                <a:latin typeface="Arial" charset="0"/>
              </a:rPr>
            </a:br>
            <a:r>
              <a:rPr lang="pl-PL" b="1" dirty="0">
                <a:latin typeface="Arial" charset="0"/>
              </a:rPr>
              <a:t>z bankomatu zbyt dużych sum;</a:t>
            </a:r>
          </a:p>
          <a:p>
            <a:pPr>
              <a:lnSpc>
                <a:spcPct val="80000"/>
              </a:lnSpc>
              <a:defRPr/>
            </a:pPr>
            <a:endParaRPr lang="pl-PL" b="1" dirty="0">
              <a:latin typeface="Arial" charset="0"/>
            </a:endParaRPr>
          </a:p>
          <a:p>
            <a:pPr algn="just">
              <a:lnSpc>
                <a:spcPct val="80000"/>
              </a:lnSpc>
              <a:defRPr/>
            </a:pPr>
            <a:r>
              <a:rPr lang="pl-PL" b="1" dirty="0">
                <a:latin typeface="Arial" charset="0"/>
              </a:rPr>
              <a:t>zawsze upewnij się, czy po wyjściu z banku za Tobą nikt nie podąża;</a:t>
            </a:r>
          </a:p>
          <a:p>
            <a:pPr>
              <a:lnSpc>
                <a:spcPct val="80000"/>
              </a:lnSpc>
              <a:defRPr/>
            </a:pPr>
            <a:endParaRPr lang="pl-PL" b="1" dirty="0">
              <a:latin typeface="Arial" charset="0"/>
            </a:endParaRPr>
          </a:p>
          <a:p>
            <a:pPr algn="just">
              <a:lnSpc>
                <a:spcPct val="80000"/>
              </a:lnSpc>
              <a:defRPr/>
            </a:pPr>
            <a:r>
              <a:rPr lang="pl-PL" b="1" dirty="0">
                <a:latin typeface="Arial" charset="0"/>
              </a:rPr>
              <a:t>nie noś ze sobą więcej gotówki, niż będziesz potrzebował </a:t>
            </a:r>
            <a:br>
              <a:rPr lang="pl-PL" b="1" dirty="0">
                <a:latin typeface="Arial" charset="0"/>
              </a:rPr>
            </a:br>
            <a:r>
              <a:rPr lang="pl-PL" b="1" dirty="0">
                <a:latin typeface="Arial" charset="0"/>
              </a:rPr>
              <a:t>w najbliższym czasie;</a:t>
            </a:r>
          </a:p>
          <a:p>
            <a:pPr>
              <a:lnSpc>
                <a:spcPct val="80000"/>
              </a:lnSpc>
              <a:defRPr/>
            </a:pPr>
            <a:endParaRPr lang="pl-PL" b="1" dirty="0">
              <a:latin typeface="Arial" charset="0"/>
            </a:endParaRPr>
          </a:p>
          <a:p>
            <a:pPr algn="just">
              <a:lnSpc>
                <a:spcPct val="80000"/>
              </a:lnSpc>
              <a:defRPr/>
            </a:pPr>
            <a:r>
              <a:rPr lang="pl-PL" b="1" dirty="0">
                <a:latin typeface="Arial" charset="0"/>
              </a:rPr>
              <a:t>wystrzegaj się osób nieznanych nawiązujących z Tobą kontakt np. na poczcie, w sklepie, przychodni, na ulicy;</a:t>
            </a:r>
          </a:p>
          <a:p>
            <a:pPr>
              <a:lnSpc>
                <a:spcPct val="80000"/>
              </a:lnSpc>
              <a:defRPr/>
            </a:pPr>
            <a:endParaRPr lang="pl-PL" b="1" dirty="0">
              <a:latin typeface="Arial" charset="0"/>
            </a:endParaRPr>
          </a:p>
          <a:p>
            <a:pPr algn="just">
              <a:lnSpc>
                <a:spcPct val="80000"/>
              </a:lnSpc>
              <a:defRPr/>
            </a:pPr>
            <a:r>
              <a:rPr lang="pl-PL" b="1" dirty="0">
                <a:latin typeface="Arial" charset="0"/>
              </a:rPr>
              <a:t>unikaj w porze wieczorowo-nocnej miejsc mało oświetlonych </a:t>
            </a:r>
            <a:br>
              <a:rPr lang="pl-PL" b="1" dirty="0">
                <a:latin typeface="Arial" charset="0"/>
              </a:rPr>
            </a:br>
            <a:r>
              <a:rPr lang="pl-PL" b="1" dirty="0">
                <a:latin typeface="Arial" charset="0"/>
              </a:rPr>
              <a:t>i uczęszczanych.</a:t>
            </a:r>
          </a:p>
        </p:txBody>
      </p:sp>
    </p:spTree>
    <p:extLst>
      <p:ext uri="{BB962C8B-B14F-4D97-AF65-F5344CB8AC3E}">
        <p14:creationId xmlns:p14="http://schemas.microsoft.com/office/powerpoint/2010/main" val="265960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433" y="355486"/>
            <a:ext cx="6906567" cy="5980076"/>
          </a:xfrm>
          <a:prstGeom prst="rect">
            <a:avLst/>
          </a:prstGeom>
        </p:spPr>
      </p:pic>
      <p:sp>
        <p:nvSpPr>
          <p:cNvPr id="7" name="Prostokąt 6"/>
          <p:cNvSpPr/>
          <p:nvPr/>
        </p:nvSpPr>
        <p:spPr>
          <a:xfrm>
            <a:off x="0" y="0"/>
            <a:ext cx="12192000" cy="5672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stopki 3"/>
          <p:cNvSpPr>
            <a:spLocks noGrp="1"/>
          </p:cNvSpPr>
          <p:nvPr>
            <p:ph type="ftr" sz="quarter" idx="11"/>
          </p:nvPr>
        </p:nvSpPr>
        <p:spPr>
          <a:xfrm>
            <a:off x="347133" y="6356350"/>
            <a:ext cx="7806267" cy="365125"/>
          </a:xfrm>
        </p:spPr>
        <p:txBody>
          <a:bodyPr/>
          <a:lstStyle/>
          <a:p>
            <a:pPr algn="l"/>
            <a:endParaRPr lang="pl-PL" dirty="0">
              <a:solidFill>
                <a:schemeClr val="accent1">
                  <a:lumMod val="75000"/>
                </a:schemeClr>
              </a:solidFill>
            </a:endParaRPr>
          </a:p>
        </p:txBody>
      </p:sp>
      <p:sp>
        <p:nvSpPr>
          <p:cNvPr id="5" name="Symbol zastępczy numeru slajdu 4"/>
          <p:cNvSpPr>
            <a:spLocks noGrp="1"/>
          </p:cNvSpPr>
          <p:nvPr>
            <p:ph type="sldNum" sz="quarter" idx="12"/>
          </p:nvPr>
        </p:nvSpPr>
        <p:spPr>
          <a:xfrm>
            <a:off x="8610599" y="6356350"/>
            <a:ext cx="3242733" cy="365125"/>
          </a:xfrm>
        </p:spPr>
        <p:txBody>
          <a:bodyPr/>
          <a:lstStyle/>
          <a:p>
            <a:fld id="{79B073D8-A309-4CEE-941B-2D93A764A108}" type="slidenum">
              <a:rPr lang="pl-PL" smtClean="0">
                <a:solidFill>
                  <a:schemeClr val="accent1">
                    <a:lumMod val="75000"/>
                  </a:schemeClr>
                </a:solidFill>
              </a:rPr>
              <a:pPr/>
              <a:t>18</a:t>
            </a:fld>
            <a:endParaRPr lang="pl-PL" dirty="0">
              <a:solidFill>
                <a:schemeClr val="accent1">
                  <a:lumMod val="75000"/>
                </a:schemeClr>
              </a:solidFill>
            </a:endParaRPr>
          </a:p>
        </p:txBody>
      </p:sp>
      <p:sp>
        <p:nvSpPr>
          <p:cNvPr id="9" name="pole tekstowe 8"/>
          <p:cNvSpPr txBox="1"/>
          <p:nvPr/>
        </p:nvSpPr>
        <p:spPr>
          <a:xfrm>
            <a:off x="448734" y="197935"/>
            <a:ext cx="10515600" cy="369332"/>
          </a:xfrm>
          <a:prstGeom prst="rect">
            <a:avLst/>
          </a:prstGeom>
          <a:noFill/>
        </p:spPr>
        <p:txBody>
          <a:bodyPr wrap="square" lIns="0" rtlCol="0">
            <a:spAutoFit/>
          </a:bodyPr>
          <a:lstStyle/>
          <a:p>
            <a:r>
              <a:rPr lang="pl-PL" b="1" dirty="0">
                <a:solidFill>
                  <a:schemeClr val="bg1"/>
                </a:solidFill>
              </a:rPr>
              <a:t>Uważaj na oszustów</a:t>
            </a:r>
            <a:r>
              <a:rPr lang="pl-PL" dirty="0">
                <a:solidFill>
                  <a:schemeClr val="bg1"/>
                </a:solidFill>
              </a:rPr>
              <a:t>! Pamiętaj o bezpieczeństwie</a:t>
            </a:r>
          </a:p>
        </p:txBody>
      </p:sp>
      <p:sp>
        <p:nvSpPr>
          <p:cNvPr id="11" name="pole tekstowe 10"/>
          <p:cNvSpPr txBox="1"/>
          <p:nvPr/>
        </p:nvSpPr>
        <p:spPr>
          <a:xfrm>
            <a:off x="447185" y="1985503"/>
            <a:ext cx="4767910" cy="4103688"/>
          </a:xfrm>
          <a:prstGeom prst="rect">
            <a:avLst/>
          </a:prstGeom>
          <a:noFill/>
        </p:spPr>
        <p:txBody>
          <a:bodyPr wrap="square" lIns="0" tIns="0" rIns="0" bIns="0" rtlCol="0" anchor="ctr" anchorCtr="0">
            <a:spAutoFit/>
          </a:bodyPr>
          <a:lstStyle/>
          <a:p>
            <a:r>
              <a:rPr lang="pl-PL" sz="6000" b="1" baseline="30000" dirty="0">
                <a:solidFill>
                  <a:schemeClr val="accent1">
                    <a:lumMod val="75000"/>
                  </a:schemeClr>
                </a:solidFill>
              </a:rPr>
              <a:t>5 zasad bezpieczeństwa</a:t>
            </a:r>
          </a:p>
          <a:p>
            <a:r>
              <a:rPr lang="pl-PL" sz="4000" b="1" baseline="30000" dirty="0">
                <a:solidFill>
                  <a:schemeClr val="accent1">
                    <a:lumMod val="75000"/>
                  </a:schemeClr>
                </a:solidFill>
              </a:rPr>
              <a:t>1. </a:t>
            </a:r>
            <a:r>
              <a:rPr lang="pl-PL" sz="4000" baseline="30000" dirty="0"/>
              <a:t>Nigdy nie otwieraj drzwi, jeśli nie jesteś pewien, kto znajduje się po drugiej stronie. Jeśli nie masz wizjera w drzwiach, poproś bliskich o jego zamontowanie (</a:t>
            </a:r>
            <a:r>
              <a:rPr lang="pl-PL" sz="4000" baseline="30000" dirty="0" err="1"/>
              <a:t>odekwatnie</a:t>
            </a:r>
            <a:r>
              <a:rPr lang="pl-PL" sz="4000" baseline="30000" dirty="0"/>
              <a:t> do swego wzrostu</a:t>
            </a:r>
          </a:p>
        </p:txBody>
      </p:sp>
      <p:pic>
        <p:nvPicPr>
          <p:cNvPr id="8" name="Picture 2" descr="C:\Users\Tomek\Desktop\logo.jpg"/>
          <p:cNvPicPr>
            <a:picLocks noChangeAspect="1" noChangeArrowheads="1"/>
          </p:cNvPicPr>
          <p:nvPr/>
        </p:nvPicPr>
        <p:blipFill>
          <a:blip r:embed="rId4"/>
          <a:srcRect/>
          <a:stretch>
            <a:fillRect/>
          </a:stretch>
        </p:blipFill>
        <p:spPr bwMode="auto">
          <a:xfrm>
            <a:off x="0" y="627018"/>
            <a:ext cx="836023" cy="888273"/>
          </a:xfrm>
          <a:prstGeom prst="rect">
            <a:avLst/>
          </a:prstGeom>
          <a:noFill/>
        </p:spPr>
      </p:pic>
    </p:spTree>
    <p:extLst>
      <p:ext uri="{BB962C8B-B14F-4D97-AF65-F5344CB8AC3E}">
        <p14:creationId xmlns:p14="http://schemas.microsoft.com/office/powerpoint/2010/main" val="2594903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0" y="0"/>
            <a:ext cx="12192000" cy="5672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stopki 3"/>
          <p:cNvSpPr>
            <a:spLocks noGrp="1"/>
          </p:cNvSpPr>
          <p:nvPr>
            <p:ph type="ftr" sz="quarter" idx="11"/>
          </p:nvPr>
        </p:nvSpPr>
        <p:spPr>
          <a:xfrm>
            <a:off x="347133" y="6356350"/>
            <a:ext cx="7806267" cy="365125"/>
          </a:xfrm>
        </p:spPr>
        <p:txBody>
          <a:bodyPr/>
          <a:lstStyle/>
          <a:p>
            <a:pPr algn="l"/>
            <a:r>
              <a:rPr lang="pl-PL" b="1" dirty="0">
                <a:solidFill>
                  <a:schemeClr val="accent1">
                    <a:lumMod val="75000"/>
                  </a:schemeClr>
                </a:solidFill>
              </a:rPr>
              <a:t>Świadomy Senior</a:t>
            </a:r>
            <a:r>
              <a:rPr lang="pl-PL" dirty="0">
                <a:solidFill>
                  <a:schemeClr val="accent1">
                    <a:lumMod val="75000"/>
                  </a:schemeClr>
                </a:solidFill>
              </a:rPr>
              <a:t>. Małopolskie debaty o problemach osób starszych</a:t>
            </a:r>
          </a:p>
        </p:txBody>
      </p:sp>
      <p:sp>
        <p:nvSpPr>
          <p:cNvPr id="5" name="Symbol zastępczy numeru slajdu 4"/>
          <p:cNvSpPr>
            <a:spLocks noGrp="1"/>
          </p:cNvSpPr>
          <p:nvPr>
            <p:ph type="sldNum" sz="quarter" idx="12"/>
          </p:nvPr>
        </p:nvSpPr>
        <p:spPr>
          <a:xfrm>
            <a:off x="8610599" y="6356350"/>
            <a:ext cx="3242733" cy="365125"/>
          </a:xfrm>
        </p:spPr>
        <p:txBody>
          <a:bodyPr/>
          <a:lstStyle/>
          <a:p>
            <a:fld id="{79B073D8-A309-4CEE-941B-2D93A764A108}" type="slidenum">
              <a:rPr lang="pl-PL" smtClean="0">
                <a:solidFill>
                  <a:schemeClr val="accent1">
                    <a:lumMod val="75000"/>
                  </a:schemeClr>
                </a:solidFill>
              </a:rPr>
              <a:pPr/>
              <a:t>19</a:t>
            </a:fld>
            <a:endParaRPr lang="pl-PL" dirty="0">
              <a:solidFill>
                <a:schemeClr val="accent1">
                  <a:lumMod val="75000"/>
                </a:schemeClr>
              </a:solidFill>
            </a:endParaRPr>
          </a:p>
        </p:txBody>
      </p:sp>
      <p:sp>
        <p:nvSpPr>
          <p:cNvPr id="9" name="pole tekstowe 8"/>
          <p:cNvSpPr txBox="1"/>
          <p:nvPr/>
        </p:nvSpPr>
        <p:spPr>
          <a:xfrm>
            <a:off x="448734" y="197935"/>
            <a:ext cx="10515600" cy="369332"/>
          </a:xfrm>
          <a:prstGeom prst="rect">
            <a:avLst/>
          </a:prstGeom>
          <a:noFill/>
        </p:spPr>
        <p:txBody>
          <a:bodyPr wrap="square" lIns="0" rtlCol="0">
            <a:spAutoFit/>
          </a:bodyPr>
          <a:lstStyle/>
          <a:p>
            <a:r>
              <a:rPr lang="pl-PL" b="1" dirty="0">
                <a:solidFill>
                  <a:schemeClr val="bg1"/>
                </a:solidFill>
              </a:rPr>
              <a:t>Uważaj na oszustów</a:t>
            </a:r>
            <a:r>
              <a:rPr lang="pl-PL" dirty="0">
                <a:solidFill>
                  <a:schemeClr val="bg1"/>
                </a:solidFill>
              </a:rPr>
              <a:t>! Pamiętaj o bezpieczeństwie</a:t>
            </a:r>
          </a:p>
        </p:txBody>
      </p:sp>
      <p:sp>
        <p:nvSpPr>
          <p:cNvPr id="11" name="pole tekstowe 10"/>
          <p:cNvSpPr txBox="1"/>
          <p:nvPr/>
        </p:nvSpPr>
        <p:spPr>
          <a:xfrm>
            <a:off x="447185" y="1476103"/>
            <a:ext cx="4767910" cy="3898503"/>
          </a:xfrm>
          <a:prstGeom prst="rect">
            <a:avLst/>
          </a:prstGeom>
          <a:noFill/>
        </p:spPr>
        <p:txBody>
          <a:bodyPr wrap="square" lIns="0" tIns="0" rIns="0" bIns="0" rtlCol="0" anchor="ctr" anchorCtr="0">
            <a:spAutoFit/>
          </a:bodyPr>
          <a:lstStyle/>
          <a:p>
            <a:endParaRPr lang="pl-PL" sz="6000" b="1" baseline="30000" dirty="0">
              <a:solidFill>
                <a:schemeClr val="accent1">
                  <a:lumMod val="75000"/>
                </a:schemeClr>
              </a:solidFill>
            </a:endParaRPr>
          </a:p>
          <a:p>
            <a:r>
              <a:rPr lang="pl-PL" sz="4000" b="1" baseline="30000" dirty="0">
                <a:solidFill>
                  <a:schemeClr val="accent1">
                    <a:lumMod val="75000"/>
                  </a:schemeClr>
                </a:solidFill>
              </a:rPr>
              <a:t>2. </a:t>
            </a:r>
            <a:r>
              <a:rPr lang="pl-PL" sz="4000" baseline="30000" dirty="0"/>
              <a:t>Jeśli ktoś obcy prosi Cię o otwarcie drzwi, zapytaj o cel wizyty. Gdy ta osoba stwierdzi, że jest przedstawicielem policji, elektrowni itp., </a:t>
            </a:r>
            <a:r>
              <a:rPr lang="pl-PL" sz="4000" b="1" baseline="30000" dirty="0"/>
              <a:t>poproś o okazanie odpowiedniego dokumentu</a:t>
            </a:r>
            <a:r>
              <a:rPr lang="pl-PL" sz="4000" baseline="30000" dirty="0"/>
              <a:t>. Obejrzyj go dokładnie.</a:t>
            </a:r>
          </a:p>
        </p:txBody>
      </p:sp>
      <p:pic>
        <p:nvPicPr>
          <p:cNvPr id="2050" name="Picture 2" descr="C:\Users\Tomek\Desktop\Tomasz_Strzyżewski_legitymacja.jpg"/>
          <p:cNvPicPr>
            <a:picLocks noChangeAspect="1" noChangeArrowheads="1"/>
          </p:cNvPicPr>
          <p:nvPr/>
        </p:nvPicPr>
        <p:blipFill>
          <a:blip r:embed="rId3" cstate="print"/>
          <a:srcRect/>
          <a:stretch>
            <a:fillRect/>
          </a:stretch>
        </p:blipFill>
        <p:spPr bwMode="auto">
          <a:xfrm>
            <a:off x="5688648" y="743404"/>
            <a:ext cx="6015672" cy="2509247"/>
          </a:xfrm>
          <a:prstGeom prst="rect">
            <a:avLst/>
          </a:prstGeom>
          <a:noFill/>
        </p:spPr>
      </p:pic>
      <p:pic>
        <p:nvPicPr>
          <p:cNvPr id="2051" name="Picture 3" descr="C:\Users\Tomek\Desktop\policja_nowa_legitymacja.jpg"/>
          <p:cNvPicPr>
            <a:picLocks noChangeAspect="1" noChangeArrowheads="1"/>
          </p:cNvPicPr>
          <p:nvPr/>
        </p:nvPicPr>
        <p:blipFill>
          <a:blip r:embed="rId4"/>
          <a:srcRect/>
          <a:stretch>
            <a:fillRect/>
          </a:stretch>
        </p:blipFill>
        <p:spPr bwMode="auto">
          <a:xfrm>
            <a:off x="5468256" y="3503932"/>
            <a:ext cx="6350000" cy="3027498"/>
          </a:xfrm>
          <a:prstGeom prst="rect">
            <a:avLst/>
          </a:prstGeom>
          <a:noFill/>
        </p:spPr>
      </p:pic>
      <p:pic>
        <p:nvPicPr>
          <p:cNvPr id="10" name="Picture 2" descr="C:\Users\Tomek\Desktop\logo.jpg"/>
          <p:cNvPicPr>
            <a:picLocks noChangeAspect="1" noChangeArrowheads="1"/>
          </p:cNvPicPr>
          <p:nvPr/>
        </p:nvPicPr>
        <p:blipFill>
          <a:blip r:embed="rId5"/>
          <a:srcRect/>
          <a:stretch>
            <a:fillRect/>
          </a:stretch>
        </p:blipFill>
        <p:spPr bwMode="auto">
          <a:xfrm>
            <a:off x="0" y="627018"/>
            <a:ext cx="1136469" cy="927462"/>
          </a:xfrm>
          <a:prstGeom prst="rect">
            <a:avLst/>
          </a:prstGeom>
          <a:noFill/>
        </p:spPr>
      </p:pic>
    </p:spTree>
    <p:extLst>
      <p:ext uri="{BB962C8B-B14F-4D97-AF65-F5344CB8AC3E}">
        <p14:creationId xmlns:p14="http://schemas.microsoft.com/office/powerpoint/2010/main" val="259490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0" y="0"/>
            <a:ext cx="12192000" cy="5672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stopki 3"/>
          <p:cNvSpPr>
            <a:spLocks noGrp="1"/>
          </p:cNvSpPr>
          <p:nvPr>
            <p:ph type="ftr" sz="quarter" idx="11"/>
          </p:nvPr>
        </p:nvSpPr>
        <p:spPr>
          <a:xfrm>
            <a:off x="347133" y="6356350"/>
            <a:ext cx="7806267" cy="365125"/>
          </a:xfrm>
        </p:spPr>
        <p:txBody>
          <a:bodyPr/>
          <a:lstStyle/>
          <a:p>
            <a:pPr algn="l"/>
            <a:r>
              <a:rPr lang="pl-PL" b="1" dirty="0">
                <a:solidFill>
                  <a:schemeClr val="accent1">
                    <a:lumMod val="75000"/>
                  </a:schemeClr>
                </a:solidFill>
              </a:rPr>
              <a:t>Świadomy Senior</a:t>
            </a:r>
            <a:r>
              <a:rPr lang="pl-PL" dirty="0">
                <a:solidFill>
                  <a:schemeClr val="accent1">
                    <a:lumMod val="75000"/>
                  </a:schemeClr>
                </a:solidFill>
              </a:rPr>
              <a:t>. Komenda Powiatowa Policji w Prudniku</a:t>
            </a:r>
          </a:p>
        </p:txBody>
      </p:sp>
      <p:sp>
        <p:nvSpPr>
          <p:cNvPr id="5" name="Symbol zastępczy numeru slajdu 4"/>
          <p:cNvSpPr>
            <a:spLocks noGrp="1"/>
          </p:cNvSpPr>
          <p:nvPr>
            <p:ph type="sldNum" sz="quarter" idx="12"/>
          </p:nvPr>
        </p:nvSpPr>
        <p:spPr>
          <a:xfrm>
            <a:off x="8610599" y="6356350"/>
            <a:ext cx="3242733" cy="365125"/>
          </a:xfrm>
        </p:spPr>
        <p:txBody>
          <a:bodyPr/>
          <a:lstStyle/>
          <a:p>
            <a:fld id="{79B073D8-A309-4CEE-941B-2D93A764A108}" type="slidenum">
              <a:rPr lang="pl-PL" smtClean="0">
                <a:solidFill>
                  <a:schemeClr val="accent1">
                    <a:lumMod val="75000"/>
                  </a:schemeClr>
                </a:solidFill>
              </a:rPr>
              <a:pPr/>
              <a:t>2</a:t>
            </a:fld>
            <a:endParaRPr lang="pl-PL" dirty="0">
              <a:solidFill>
                <a:schemeClr val="accent1">
                  <a:lumMod val="75000"/>
                </a:schemeClr>
              </a:solidFill>
            </a:endParaRPr>
          </a:p>
        </p:txBody>
      </p:sp>
      <p:sp>
        <p:nvSpPr>
          <p:cNvPr id="9" name="pole tekstowe 8"/>
          <p:cNvSpPr txBox="1"/>
          <p:nvPr/>
        </p:nvSpPr>
        <p:spPr>
          <a:xfrm>
            <a:off x="448734" y="197935"/>
            <a:ext cx="10515600" cy="369332"/>
          </a:xfrm>
          <a:prstGeom prst="rect">
            <a:avLst/>
          </a:prstGeom>
          <a:noFill/>
        </p:spPr>
        <p:txBody>
          <a:bodyPr wrap="square" lIns="0" rtlCol="0">
            <a:spAutoFit/>
          </a:bodyPr>
          <a:lstStyle/>
          <a:p>
            <a:r>
              <a:rPr lang="pl-PL" b="1" dirty="0">
                <a:solidFill>
                  <a:schemeClr val="bg1"/>
                </a:solidFill>
              </a:rPr>
              <a:t>Uważaj na oszustów</a:t>
            </a:r>
            <a:r>
              <a:rPr lang="pl-PL" dirty="0">
                <a:solidFill>
                  <a:schemeClr val="bg1"/>
                </a:solidFill>
              </a:rPr>
              <a:t>! Pamiętaj o bezpieczeństwie</a:t>
            </a:r>
          </a:p>
        </p:txBody>
      </p:sp>
      <p:sp>
        <p:nvSpPr>
          <p:cNvPr id="11" name="pole tekstowe 10"/>
          <p:cNvSpPr txBox="1"/>
          <p:nvPr/>
        </p:nvSpPr>
        <p:spPr>
          <a:xfrm>
            <a:off x="653143" y="840721"/>
            <a:ext cx="8647612" cy="5827236"/>
          </a:xfrm>
          <a:prstGeom prst="rect">
            <a:avLst/>
          </a:prstGeom>
          <a:noFill/>
        </p:spPr>
        <p:txBody>
          <a:bodyPr wrap="square" lIns="0" tIns="0" rIns="0" bIns="0" rtlCol="0" anchor="ctr" anchorCtr="0">
            <a:spAutoFit/>
          </a:bodyPr>
          <a:lstStyle/>
          <a:p>
            <a:pPr marL="360000" indent="-360000" algn="ctr">
              <a:buClr>
                <a:schemeClr val="accent1">
                  <a:lumMod val="75000"/>
                </a:schemeClr>
              </a:buClr>
              <a:buSzPct val="150000"/>
              <a:buFont typeface="Arial" panose="020B0604020202020204" pitchFamily="34" charset="0"/>
              <a:buChar char="•"/>
            </a:pPr>
            <a:r>
              <a:rPr lang="pl-PL" sz="4000" b="1" dirty="0"/>
              <a:t>Oszustwo jako przestępstwo </a:t>
            </a:r>
            <a:br>
              <a:rPr lang="pl-PL" sz="4000" b="1" dirty="0"/>
            </a:br>
            <a:r>
              <a:rPr lang="pl-PL" sz="4000" b="1" dirty="0"/>
              <a:t>w kodeksie karnym</a:t>
            </a:r>
          </a:p>
          <a:p>
            <a:pPr marL="360000" indent="-360000" algn="ctr">
              <a:buClr>
                <a:schemeClr val="accent1">
                  <a:lumMod val="75000"/>
                </a:schemeClr>
              </a:buClr>
              <a:buSzPct val="150000"/>
            </a:pPr>
            <a:endParaRPr lang="pl-PL" sz="4000" b="1" dirty="0"/>
          </a:p>
          <a:p>
            <a:pPr marL="360000" indent="-360000" algn="just">
              <a:buClr>
                <a:schemeClr val="accent1">
                  <a:lumMod val="75000"/>
                </a:schemeClr>
              </a:buClr>
              <a:buSzPct val="150000"/>
              <a:buFont typeface="Arial" panose="020B0604020202020204" pitchFamily="34" charset="0"/>
              <a:buChar char="•"/>
            </a:pPr>
            <a:r>
              <a:rPr lang="pl-PL" sz="2400" b="1" dirty="0"/>
              <a:t>Oszustwo</a:t>
            </a:r>
            <a:r>
              <a:rPr lang="pl-PL" sz="2400" dirty="0"/>
              <a:t> – powszechnie zwane także </a:t>
            </a:r>
            <a:r>
              <a:rPr lang="pl-PL" sz="2400" b="1" dirty="0"/>
              <a:t>wyłudzeniem</a:t>
            </a:r>
            <a:r>
              <a:rPr lang="pl-PL" sz="2400" dirty="0"/>
              <a:t> – jest 		to przestępstwo, o którym mówi </a:t>
            </a:r>
            <a:r>
              <a:rPr lang="pl-PL" sz="2400" b="1" dirty="0"/>
              <a:t>art. 286 			kodeksu karnego</a:t>
            </a:r>
            <a:r>
              <a:rPr lang="pl-PL" sz="2400" dirty="0"/>
              <a:t>.</a:t>
            </a:r>
          </a:p>
          <a:p>
            <a:pPr marL="360000" indent="-360000" algn="ctr">
              <a:buClr>
                <a:schemeClr val="accent1">
                  <a:lumMod val="75000"/>
                </a:schemeClr>
              </a:buClr>
              <a:buSzPct val="150000"/>
              <a:buFont typeface="Arial" panose="020B0604020202020204" pitchFamily="34" charset="0"/>
              <a:buChar char="•"/>
            </a:pPr>
            <a:endParaRPr lang="pl-PL" sz="2400" dirty="0"/>
          </a:p>
          <a:p>
            <a:pPr marL="360000" indent="-360000" algn="ctr">
              <a:buClr>
                <a:schemeClr val="accent1">
                  <a:lumMod val="75000"/>
                </a:schemeClr>
              </a:buClr>
              <a:buSzPct val="150000"/>
              <a:buFont typeface="Arial" panose="020B0604020202020204" pitchFamily="34" charset="0"/>
              <a:buChar char="•"/>
            </a:pPr>
            <a:r>
              <a:rPr lang="pl-PL" sz="2400" b="1" dirty="0"/>
              <a:t>Oszustwo, wyłudzenie</a:t>
            </a:r>
            <a:r>
              <a:rPr lang="pl-PL" sz="2400" dirty="0"/>
              <a:t> – </a:t>
            </a:r>
            <a:r>
              <a:rPr lang="pl-PL" sz="2400" dirty="0">
                <a:hlinkClick r:id="rId3" tooltip="Przestępstwo"/>
              </a:rPr>
              <a:t>przestępstwo</a:t>
            </a:r>
            <a:r>
              <a:rPr lang="pl-PL" sz="2400" dirty="0"/>
              <a:t> polegające na doprowadzeniu innej osoby do niekorzystnego rozporządzenia mieniem własnym lub cudzym za pomocą wprowadzenia jej w błąd albo wyzyskania jej błędu lub niezdolności do należytego pojmowania przedsiębranego działania, w celu osiągnięcia korzyści majątkowej. </a:t>
            </a:r>
            <a:br>
              <a:rPr lang="pl-PL" sz="2800" dirty="0"/>
            </a:br>
            <a:endParaRPr lang="pl-PL" sz="2800" baseline="30000" dirty="0"/>
          </a:p>
        </p:txBody>
      </p:sp>
      <p:pic>
        <p:nvPicPr>
          <p:cNvPr id="1026" name="Picture 2" descr="C:\Users\Tomek\Desktop\canstock15452016.jpg"/>
          <p:cNvPicPr>
            <a:picLocks noChangeAspect="1" noChangeArrowheads="1"/>
          </p:cNvPicPr>
          <p:nvPr/>
        </p:nvPicPr>
        <p:blipFill>
          <a:blip r:embed="rId4"/>
          <a:srcRect/>
          <a:stretch>
            <a:fillRect/>
          </a:stretch>
        </p:blipFill>
        <p:spPr bwMode="auto">
          <a:xfrm>
            <a:off x="9218657" y="4898571"/>
            <a:ext cx="2054588" cy="1464401"/>
          </a:xfrm>
          <a:prstGeom prst="rect">
            <a:avLst/>
          </a:prstGeom>
          <a:noFill/>
        </p:spPr>
      </p:pic>
      <p:pic>
        <p:nvPicPr>
          <p:cNvPr id="1027" name="Picture 3" descr="C:\Users\Tomek\Desktop\paragraf.jpg"/>
          <p:cNvPicPr>
            <a:picLocks noChangeAspect="1" noChangeArrowheads="1"/>
          </p:cNvPicPr>
          <p:nvPr/>
        </p:nvPicPr>
        <p:blipFill>
          <a:blip r:embed="rId5"/>
          <a:srcRect/>
          <a:stretch>
            <a:fillRect/>
          </a:stretch>
        </p:blipFill>
        <p:spPr bwMode="auto">
          <a:xfrm>
            <a:off x="8438606" y="2037806"/>
            <a:ext cx="2720612" cy="1384664"/>
          </a:xfrm>
          <a:prstGeom prst="rect">
            <a:avLst/>
          </a:prstGeom>
          <a:noFill/>
        </p:spPr>
      </p:pic>
      <p:pic>
        <p:nvPicPr>
          <p:cNvPr id="2" name="Picture 2" descr="C:\Users\Tomek\Desktop\logo.jpg"/>
          <p:cNvPicPr>
            <a:picLocks noChangeAspect="1" noChangeArrowheads="1"/>
          </p:cNvPicPr>
          <p:nvPr/>
        </p:nvPicPr>
        <p:blipFill>
          <a:blip r:embed="rId6"/>
          <a:srcRect/>
          <a:stretch>
            <a:fillRect/>
          </a:stretch>
        </p:blipFill>
        <p:spPr bwMode="auto">
          <a:xfrm>
            <a:off x="0" y="590960"/>
            <a:ext cx="1293223" cy="1198652"/>
          </a:xfrm>
          <a:prstGeom prst="rect">
            <a:avLst/>
          </a:prstGeom>
          <a:noFill/>
        </p:spPr>
      </p:pic>
    </p:spTree>
    <p:extLst>
      <p:ext uri="{BB962C8B-B14F-4D97-AF65-F5344CB8AC3E}">
        <p14:creationId xmlns:p14="http://schemas.microsoft.com/office/powerpoint/2010/main" val="397477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0" y="0"/>
            <a:ext cx="12192000" cy="5672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stopki 3"/>
          <p:cNvSpPr>
            <a:spLocks noGrp="1"/>
          </p:cNvSpPr>
          <p:nvPr>
            <p:ph type="ftr" sz="quarter" idx="11"/>
          </p:nvPr>
        </p:nvSpPr>
        <p:spPr>
          <a:xfrm>
            <a:off x="0" y="6277973"/>
            <a:ext cx="7806267" cy="365125"/>
          </a:xfrm>
        </p:spPr>
        <p:txBody>
          <a:bodyPr/>
          <a:lstStyle/>
          <a:p>
            <a:pPr algn="l"/>
            <a:endParaRPr lang="pl-PL" dirty="0">
              <a:solidFill>
                <a:schemeClr val="accent1">
                  <a:lumMod val="75000"/>
                </a:schemeClr>
              </a:solidFill>
            </a:endParaRPr>
          </a:p>
        </p:txBody>
      </p:sp>
      <p:sp>
        <p:nvSpPr>
          <p:cNvPr id="5" name="Symbol zastępczy numeru slajdu 4"/>
          <p:cNvSpPr>
            <a:spLocks noGrp="1"/>
          </p:cNvSpPr>
          <p:nvPr>
            <p:ph type="sldNum" sz="quarter" idx="12"/>
          </p:nvPr>
        </p:nvSpPr>
        <p:spPr>
          <a:xfrm>
            <a:off x="8610599" y="6356350"/>
            <a:ext cx="3242733" cy="365125"/>
          </a:xfrm>
        </p:spPr>
        <p:txBody>
          <a:bodyPr/>
          <a:lstStyle/>
          <a:p>
            <a:fld id="{79B073D8-A309-4CEE-941B-2D93A764A108}" type="slidenum">
              <a:rPr lang="pl-PL" smtClean="0">
                <a:solidFill>
                  <a:schemeClr val="accent1">
                    <a:lumMod val="75000"/>
                  </a:schemeClr>
                </a:solidFill>
              </a:rPr>
              <a:pPr/>
              <a:t>20</a:t>
            </a:fld>
            <a:endParaRPr lang="pl-PL" dirty="0">
              <a:solidFill>
                <a:schemeClr val="accent1">
                  <a:lumMod val="75000"/>
                </a:schemeClr>
              </a:solidFill>
            </a:endParaRPr>
          </a:p>
        </p:txBody>
      </p:sp>
      <p:sp>
        <p:nvSpPr>
          <p:cNvPr id="9" name="pole tekstowe 8"/>
          <p:cNvSpPr txBox="1"/>
          <p:nvPr/>
        </p:nvSpPr>
        <p:spPr>
          <a:xfrm>
            <a:off x="448734" y="197935"/>
            <a:ext cx="10515600" cy="369332"/>
          </a:xfrm>
          <a:prstGeom prst="rect">
            <a:avLst/>
          </a:prstGeom>
          <a:noFill/>
        </p:spPr>
        <p:txBody>
          <a:bodyPr wrap="square" lIns="0" rtlCol="0">
            <a:spAutoFit/>
          </a:bodyPr>
          <a:lstStyle/>
          <a:p>
            <a:r>
              <a:rPr lang="pl-PL" b="1" dirty="0">
                <a:solidFill>
                  <a:schemeClr val="bg1"/>
                </a:solidFill>
              </a:rPr>
              <a:t>Uważaj na oszustów</a:t>
            </a:r>
            <a:r>
              <a:rPr lang="pl-PL" dirty="0">
                <a:solidFill>
                  <a:schemeClr val="bg1"/>
                </a:solidFill>
              </a:rPr>
              <a:t>! Pamiętaj o bezpieczeństwie</a:t>
            </a:r>
          </a:p>
        </p:txBody>
      </p:sp>
      <p:sp>
        <p:nvSpPr>
          <p:cNvPr id="11" name="pole tekstowe 10"/>
          <p:cNvSpPr txBox="1"/>
          <p:nvPr/>
        </p:nvSpPr>
        <p:spPr>
          <a:xfrm>
            <a:off x="248194" y="1476103"/>
            <a:ext cx="5499463" cy="4360168"/>
          </a:xfrm>
          <a:prstGeom prst="rect">
            <a:avLst/>
          </a:prstGeom>
          <a:noFill/>
        </p:spPr>
        <p:txBody>
          <a:bodyPr wrap="square" lIns="0" tIns="0" rIns="0" bIns="0" rtlCol="0" anchor="ctr" anchorCtr="0">
            <a:spAutoFit/>
          </a:bodyPr>
          <a:lstStyle/>
          <a:p>
            <a:pPr>
              <a:spcAft>
                <a:spcPts val="1000"/>
              </a:spcAft>
            </a:pPr>
            <a:endParaRPr lang="pl-PL" sz="4000" b="1" baseline="30000" dirty="0"/>
          </a:p>
          <a:p>
            <a:pPr>
              <a:spcAft>
                <a:spcPts val="1000"/>
              </a:spcAft>
            </a:pPr>
            <a:r>
              <a:rPr lang="pl-PL" sz="4000" b="1" baseline="30000" dirty="0"/>
              <a:t>3</a:t>
            </a:r>
            <a:r>
              <a:rPr lang="pl-PL" sz="4000" baseline="30000" dirty="0"/>
              <a:t>. Nie przechowuj dużych sum pieniędzy w domu. Ukrywanie gotówki lub biżuterii między ubraniami, książkami czy pod materacem zdecydowanie nie </a:t>
            </a:r>
            <a:br>
              <a:rPr lang="pl-PL" sz="4000" baseline="30000" dirty="0"/>
            </a:br>
            <a:r>
              <a:rPr lang="pl-PL" sz="4000" baseline="30000" dirty="0"/>
              <a:t>jest skutecznym zabezpieczeniem. Lepszym miejscem jest konto </a:t>
            </a:r>
            <a:br>
              <a:rPr lang="pl-PL" sz="4000" baseline="30000" dirty="0"/>
            </a:br>
            <a:r>
              <a:rPr lang="pl-PL" sz="4000" baseline="30000" dirty="0"/>
              <a:t>w banku.</a:t>
            </a:r>
          </a:p>
          <a:p>
            <a:r>
              <a:rPr lang="pl-PL" sz="4000" b="1" baseline="30000" dirty="0"/>
              <a:t> </a:t>
            </a:r>
            <a:endParaRPr lang="pl-PL" sz="4000" baseline="30000" dirty="0"/>
          </a:p>
        </p:txBody>
      </p:sp>
      <p:pic>
        <p:nvPicPr>
          <p:cNvPr id="3074" name="Picture 2" descr="C:\Users\Tomek\Desktop\pobrane.jpg"/>
          <p:cNvPicPr>
            <a:picLocks noChangeAspect="1" noChangeArrowheads="1"/>
          </p:cNvPicPr>
          <p:nvPr/>
        </p:nvPicPr>
        <p:blipFill>
          <a:blip r:embed="rId3"/>
          <a:srcRect/>
          <a:stretch>
            <a:fillRect/>
          </a:stretch>
        </p:blipFill>
        <p:spPr bwMode="auto">
          <a:xfrm>
            <a:off x="6361611" y="884601"/>
            <a:ext cx="4963885" cy="2250484"/>
          </a:xfrm>
          <a:prstGeom prst="rect">
            <a:avLst/>
          </a:prstGeom>
          <a:noFill/>
        </p:spPr>
      </p:pic>
      <p:pic>
        <p:nvPicPr>
          <p:cNvPr id="3075" name="Picture 3" descr="C:\Users\Tomek\Desktop\images.jpg"/>
          <p:cNvPicPr>
            <a:picLocks noChangeAspect="1" noChangeArrowheads="1"/>
          </p:cNvPicPr>
          <p:nvPr/>
        </p:nvPicPr>
        <p:blipFill>
          <a:blip r:embed="rId4"/>
          <a:srcRect/>
          <a:stretch>
            <a:fillRect/>
          </a:stretch>
        </p:blipFill>
        <p:spPr bwMode="auto">
          <a:xfrm>
            <a:off x="5852161" y="3513909"/>
            <a:ext cx="5525588" cy="2874916"/>
          </a:xfrm>
          <a:prstGeom prst="rect">
            <a:avLst/>
          </a:prstGeom>
          <a:noFill/>
        </p:spPr>
      </p:pic>
      <p:pic>
        <p:nvPicPr>
          <p:cNvPr id="10" name="Picture 2" descr="C:\Users\Tomek\Desktop\logo.jpg"/>
          <p:cNvPicPr>
            <a:picLocks noChangeAspect="1" noChangeArrowheads="1"/>
          </p:cNvPicPr>
          <p:nvPr/>
        </p:nvPicPr>
        <p:blipFill>
          <a:blip r:embed="rId5"/>
          <a:srcRect/>
          <a:stretch>
            <a:fillRect/>
          </a:stretch>
        </p:blipFill>
        <p:spPr bwMode="auto">
          <a:xfrm>
            <a:off x="0" y="522514"/>
            <a:ext cx="966651" cy="979714"/>
          </a:xfrm>
          <a:prstGeom prst="rect">
            <a:avLst/>
          </a:prstGeom>
          <a:noFill/>
        </p:spPr>
      </p:pic>
    </p:spTree>
    <p:extLst>
      <p:ext uri="{BB962C8B-B14F-4D97-AF65-F5344CB8AC3E}">
        <p14:creationId xmlns:p14="http://schemas.microsoft.com/office/powerpoint/2010/main" val="259490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0" y="0"/>
            <a:ext cx="12192000" cy="5672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numeru slajdu 4"/>
          <p:cNvSpPr>
            <a:spLocks noGrp="1"/>
          </p:cNvSpPr>
          <p:nvPr>
            <p:ph type="sldNum" sz="quarter" idx="12"/>
          </p:nvPr>
        </p:nvSpPr>
        <p:spPr>
          <a:xfrm>
            <a:off x="8610599" y="6356350"/>
            <a:ext cx="3242733" cy="365125"/>
          </a:xfrm>
        </p:spPr>
        <p:txBody>
          <a:bodyPr/>
          <a:lstStyle/>
          <a:p>
            <a:fld id="{79B073D8-A309-4CEE-941B-2D93A764A108}" type="slidenum">
              <a:rPr lang="pl-PL" smtClean="0">
                <a:solidFill>
                  <a:schemeClr val="accent1">
                    <a:lumMod val="75000"/>
                  </a:schemeClr>
                </a:solidFill>
              </a:rPr>
              <a:pPr/>
              <a:t>21</a:t>
            </a:fld>
            <a:endParaRPr lang="pl-PL" dirty="0">
              <a:solidFill>
                <a:schemeClr val="accent1">
                  <a:lumMod val="75000"/>
                </a:schemeClr>
              </a:solidFill>
            </a:endParaRPr>
          </a:p>
        </p:txBody>
      </p:sp>
      <p:sp>
        <p:nvSpPr>
          <p:cNvPr id="9" name="pole tekstowe 8"/>
          <p:cNvSpPr txBox="1"/>
          <p:nvPr/>
        </p:nvSpPr>
        <p:spPr>
          <a:xfrm>
            <a:off x="448734" y="197935"/>
            <a:ext cx="10515600" cy="369332"/>
          </a:xfrm>
          <a:prstGeom prst="rect">
            <a:avLst/>
          </a:prstGeom>
          <a:noFill/>
        </p:spPr>
        <p:txBody>
          <a:bodyPr wrap="square" lIns="0" rtlCol="0">
            <a:spAutoFit/>
          </a:bodyPr>
          <a:lstStyle/>
          <a:p>
            <a:r>
              <a:rPr lang="pl-PL" b="1" dirty="0">
                <a:solidFill>
                  <a:schemeClr val="bg1"/>
                </a:solidFill>
              </a:rPr>
              <a:t>Uważaj na oszustów</a:t>
            </a:r>
            <a:r>
              <a:rPr lang="pl-PL" dirty="0">
                <a:solidFill>
                  <a:schemeClr val="bg1"/>
                </a:solidFill>
              </a:rPr>
              <a:t>! Pamiętaj o bezpieczeństwie</a:t>
            </a:r>
          </a:p>
        </p:txBody>
      </p:sp>
      <p:sp>
        <p:nvSpPr>
          <p:cNvPr id="11" name="pole tekstowe 10"/>
          <p:cNvSpPr txBox="1"/>
          <p:nvPr/>
        </p:nvSpPr>
        <p:spPr>
          <a:xfrm>
            <a:off x="261257" y="2508069"/>
            <a:ext cx="5499463" cy="2180084"/>
          </a:xfrm>
          <a:prstGeom prst="rect">
            <a:avLst/>
          </a:prstGeom>
          <a:noFill/>
        </p:spPr>
        <p:txBody>
          <a:bodyPr wrap="square" lIns="0" tIns="0" rIns="0" bIns="0" rtlCol="0" anchor="ctr" anchorCtr="0">
            <a:spAutoFit/>
          </a:bodyPr>
          <a:lstStyle/>
          <a:p>
            <a:pPr>
              <a:spcAft>
                <a:spcPts val="1000"/>
              </a:spcAft>
            </a:pPr>
            <a:r>
              <a:rPr lang="pl-PL" sz="4000" b="1" baseline="30000" dirty="0"/>
              <a:t>4</a:t>
            </a:r>
            <a:r>
              <a:rPr lang="pl-PL" sz="4000" b="1" baseline="30000" dirty="0">
                <a:solidFill>
                  <a:schemeClr val="accent1">
                    <a:lumMod val="75000"/>
                  </a:schemeClr>
                </a:solidFill>
              </a:rPr>
              <a:t>. </a:t>
            </a:r>
            <a:r>
              <a:rPr lang="pl-PL" sz="4000" baseline="30000" dirty="0"/>
              <a:t>Jeżeli ktoś w natarczywy sposób prosi o wpuszczenie do mieszkania, </a:t>
            </a:r>
            <a:r>
              <a:rPr lang="pl-PL" sz="4000" b="1" baseline="30000" dirty="0"/>
              <a:t>zadzwoń na policję, do sąsiada, bliskich</a:t>
            </a:r>
            <a:endParaRPr lang="pl-PL" sz="4000" baseline="30000" dirty="0"/>
          </a:p>
          <a:p>
            <a:r>
              <a:rPr lang="pl-PL" sz="4000" b="1" baseline="30000" dirty="0"/>
              <a:t> </a:t>
            </a:r>
            <a:endParaRPr lang="pl-PL" sz="4000" baseline="30000" dirty="0"/>
          </a:p>
        </p:txBody>
      </p:sp>
      <p:pic>
        <p:nvPicPr>
          <p:cNvPr id="4098" name="Picture 2" descr="C:\Users\Tomek\Desktop\pobrane (1).jpg"/>
          <p:cNvPicPr>
            <a:picLocks noChangeAspect="1" noChangeArrowheads="1"/>
          </p:cNvPicPr>
          <p:nvPr/>
        </p:nvPicPr>
        <p:blipFill>
          <a:blip r:embed="rId3"/>
          <a:srcRect/>
          <a:stretch>
            <a:fillRect/>
          </a:stretch>
        </p:blipFill>
        <p:spPr bwMode="auto">
          <a:xfrm>
            <a:off x="6456317" y="1866764"/>
            <a:ext cx="4803866" cy="3280002"/>
          </a:xfrm>
          <a:prstGeom prst="rect">
            <a:avLst/>
          </a:prstGeom>
          <a:noFill/>
        </p:spPr>
      </p:pic>
      <p:pic>
        <p:nvPicPr>
          <p:cNvPr id="8" name="Picture 2" descr="C:\Users\Tomek\Desktop\logo.jpg"/>
          <p:cNvPicPr>
            <a:picLocks noChangeAspect="1" noChangeArrowheads="1"/>
          </p:cNvPicPr>
          <p:nvPr/>
        </p:nvPicPr>
        <p:blipFill>
          <a:blip r:embed="rId4"/>
          <a:srcRect/>
          <a:stretch>
            <a:fillRect/>
          </a:stretch>
        </p:blipFill>
        <p:spPr bwMode="auto">
          <a:xfrm>
            <a:off x="1" y="627018"/>
            <a:ext cx="1071154" cy="953588"/>
          </a:xfrm>
          <a:prstGeom prst="rect">
            <a:avLst/>
          </a:prstGeom>
          <a:noFill/>
        </p:spPr>
      </p:pic>
    </p:spTree>
    <p:extLst>
      <p:ext uri="{BB962C8B-B14F-4D97-AF65-F5344CB8AC3E}">
        <p14:creationId xmlns:p14="http://schemas.microsoft.com/office/powerpoint/2010/main" val="2594903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0" y="0"/>
            <a:ext cx="12192000" cy="5672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numeru slajdu 4"/>
          <p:cNvSpPr>
            <a:spLocks noGrp="1"/>
          </p:cNvSpPr>
          <p:nvPr>
            <p:ph type="sldNum" sz="quarter" idx="12"/>
          </p:nvPr>
        </p:nvSpPr>
        <p:spPr>
          <a:xfrm>
            <a:off x="8610599" y="6356350"/>
            <a:ext cx="3242733" cy="365125"/>
          </a:xfrm>
        </p:spPr>
        <p:txBody>
          <a:bodyPr/>
          <a:lstStyle/>
          <a:p>
            <a:fld id="{79B073D8-A309-4CEE-941B-2D93A764A108}" type="slidenum">
              <a:rPr lang="pl-PL" smtClean="0">
                <a:solidFill>
                  <a:schemeClr val="accent1">
                    <a:lumMod val="75000"/>
                  </a:schemeClr>
                </a:solidFill>
              </a:rPr>
              <a:pPr/>
              <a:t>22</a:t>
            </a:fld>
            <a:endParaRPr lang="pl-PL" dirty="0">
              <a:solidFill>
                <a:schemeClr val="accent1">
                  <a:lumMod val="75000"/>
                </a:schemeClr>
              </a:solidFill>
            </a:endParaRPr>
          </a:p>
        </p:txBody>
      </p:sp>
      <p:sp>
        <p:nvSpPr>
          <p:cNvPr id="9" name="pole tekstowe 8"/>
          <p:cNvSpPr txBox="1"/>
          <p:nvPr/>
        </p:nvSpPr>
        <p:spPr>
          <a:xfrm>
            <a:off x="448734" y="197935"/>
            <a:ext cx="10515600" cy="369332"/>
          </a:xfrm>
          <a:prstGeom prst="rect">
            <a:avLst/>
          </a:prstGeom>
          <a:noFill/>
        </p:spPr>
        <p:txBody>
          <a:bodyPr wrap="square" lIns="0" rtlCol="0">
            <a:spAutoFit/>
          </a:bodyPr>
          <a:lstStyle/>
          <a:p>
            <a:r>
              <a:rPr lang="pl-PL" b="1" dirty="0">
                <a:solidFill>
                  <a:schemeClr val="bg1"/>
                </a:solidFill>
              </a:rPr>
              <a:t>Uważaj na oszustów</a:t>
            </a:r>
            <a:r>
              <a:rPr lang="pl-PL" dirty="0">
                <a:solidFill>
                  <a:schemeClr val="bg1"/>
                </a:solidFill>
              </a:rPr>
              <a:t>! Pamiętaj o bezpieczeństwie</a:t>
            </a:r>
          </a:p>
        </p:txBody>
      </p:sp>
      <p:sp>
        <p:nvSpPr>
          <p:cNvPr id="11" name="pole tekstowe 10"/>
          <p:cNvSpPr txBox="1"/>
          <p:nvPr/>
        </p:nvSpPr>
        <p:spPr>
          <a:xfrm>
            <a:off x="3579223" y="2207623"/>
            <a:ext cx="5499463" cy="2872581"/>
          </a:xfrm>
          <a:prstGeom prst="rect">
            <a:avLst/>
          </a:prstGeom>
          <a:noFill/>
        </p:spPr>
        <p:txBody>
          <a:bodyPr wrap="square" lIns="0" tIns="0" rIns="0" bIns="0" rtlCol="0" anchor="ctr" anchorCtr="0">
            <a:spAutoFit/>
          </a:bodyPr>
          <a:lstStyle/>
          <a:p>
            <a:pPr>
              <a:spcAft>
                <a:spcPts val="1000"/>
              </a:spcAft>
            </a:pPr>
            <a:r>
              <a:rPr lang="pl-PL" sz="4000" b="1" baseline="30000" dirty="0"/>
              <a:t>5. </a:t>
            </a:r>
            <a:r>
              <a:rPr lang="pl-PL" sz="4000" baseline="30000" dirty="0"/>
              <a:t>Nigdy nie dawaj pieniędzy obcym osobom – nawet jeśli ktoś twierdzi, że jest znajomym Twojego dziecka czy wnuka. </a:t>
            </a:r>
            <a:r>
              <a:rPr lang="pl-PL" sz="4000" b="1" baseline="30000" dirty="0"/>
              <a:t>Jeżeli wydaje Ci się, że ktoś próbuje Cię oszukać, nie wahaj się i jak najszybciej powiadom policję. </a:t>
            </a:r>
            <a:r>
              <a:rPr lang="pl-PL" sz="4000" baseline="30000" dirty="0">
                <a:solidFill>
                  <a:schemeClr val="bg1"/>
                </a:solidFill>
              </a:rPr>
              <a:t>om – </a:t>
            </a:r>
            <a:endParaRPr lang="pl-PL" sz="4000" baseline="30000" dirty="0"/>
          </a:p>
        </p:txBody>
      </p:sp>
      <p:pic>
        <p:nvPicPr>
          <p:cNvPr id="5122" name="Picture 2" descr="C:\Users\Tomek\Desktop\pobrane (2).jpg"/>
          <p:cNvPicPr>
            <a:picLocks noChangeAspect="1" noChangeArrowheads="1"/>
          </p:cNvPicPr>
          <p:nvPr/>
        </p:nvPicPr>
        <p:blipFill>
          <a:blip r:embed="rId3"/>
          <a:srcRect/>
          <a:stretch>
            <a:fillRect/>
          </a:stretch>
        </p:blipFill>
        <p:spPr bwMode="auto">
          <a:xfrm>
            <a:off x="1283425" y="1097824"/>
            <a:ext cx="1877785" cy="2794907"/>
          </a:xfrm>
          <a:prstGeom prst="rect">
            <a:avLst/>
          </a:prstGeom>
          <a:noFill/>
        </p:spPr>
      </p:pic>
      <p:pic>
        <p:nvPicPr>
          <p:cNvPr id="8" name="Picture 2" descr="C:\Users\Tomek\Desktop\logo.jpg"/>
          <p:cNvPicPr>
            <a:picLocks noChangeAspect="1" noChangeArrowheads="1"/>
          </p:cNvPicPr>
          <p:nvPr/>
        </p:nvPicPr>
        <p:blipFill>
          <a:blip r:embed="rId4"/>
          <a:srcRect/>
          <a:stretch>
            <a:fillRect/>
          </a:stretch>
        </p:blipFill>
        <p:spPr bwMode="auto">
          <a:xfrm>
            <a:off x="0" y="548641"/>
            <a:ext cx="1018903" cy="966650"/>
          </a:xfrm>
          <a:prstGeom prst="rect">
            <a:avLst/>
          </a:prstGeom>
          <a:noFill/>
        </p:spPr>
      </p:pic>
    </p:spTree>
    <p:extLst>
      <p:ext uri="{BB962C8B-B14F-4D97-AF65-F5344CB8AC3E}">
        <p14:creationId xmlns:p14="http://schemas.microsoft.com/office/powerpoint/2010/main" val="2594903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6676" cy="6270171"/>
          </a:xfrm>
          <a:prstGeom prst="rect">
            <a:avLst/>
          </a:prstGeom>
        </p:spPr>
      </p:pic>
      <p:sp>
        <p:nvSpPr>
          <p:cNvPr id="7" name="Prostokąt 6"/>
          <p:cNvSpPr/>
          <p:nvPr/>
        </p:nvSpPr>
        <p:spPr>
          <a:xfrm>
            <a:off x="0" y="0"/>
            <a:ext cx="12192000" cy="5672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stopki 3"/>
          <p:cNvSpPr>
            <a:spLocks noGrp="1"/>
          </p:cNvSpPr>
          <p:nvPr>
            <p:ph type="ftr" sz="quarter" idx="11"/>
          </p:nvPr>
        </p:nvSpPr>
        <p:spPr>
          <a:xfrm>
            <a:off x="347133" y="6356350"/>
            <a:ext cx="7806267" cy="365125"/>
          </a:xfrm>
        </p:spPr>
        <p:txBody>
          <a:bodyPr/>
          <a:lstStyle/>
          <a:p>
            <a:pPr algn="l"/>
            <a:endParaRPr lang="pl-PL" dirty="0">
              <a:solidFill>
                <a:schemeClr val="accent1">
                  <a:lumMod val="75000"/>
                </a:schemeClr>
              </a:solidFill>
            </a:endParaRPr>
          </a:p>
        </p:txBody>
      </p:sp>
      <p:sp>
        <p:nvSpPr>
          <p:cNvPr id="5" name="Symbol zastępczy numeru slajdu 4"/>
          <p:cNvSpPr>
            <a:spLocks noGrp="1"/>
          </p:cNvSpPr>
          <p:nvPr>
            <p:ph type="sldNum" sz="quarter" idx="12"/>
          </p:nvPr>
        </p:nvSpPr>
        <p:spPr>
          <a:xfrm>
            <a:off x="8610599" y="6356350"/>
            <a:ext cx="3242733" cy="365125"/>
          </a:xfrm>
        </p:spPr>
        <p:txBody>
          <a:bodyPr/>
          <a:lstStyle/>
          <a:p>
            <a:fld id="{79B073D8-A309-4CEE-941B-2D93A764A108}" type="slidenum">
              <a:rPr lang="pl-PL" smtClean="0">
                <a:solidFill>
                  <a:schemeClr val="accent1">
                    <a:lumMod val="75000"/>
                  </a:schemeClr>
                </a:solidFill>
              </a:rPr>
              <a:pPr/>
              <a:t>23</a:t>
            </a:fld>
            <a:endParaRPr lang="pl-PL" dirty="0">
              <a:solidFill>
                <a:schemeClr val="accent1">
                  <a:lumMod val="75000"/>
                </a:schemeClr>
              </a:solidFill>
            </a:endParaRPr>
          </a:p>
        </p:txBody>
      </p:sp>
      <p:sp>
        <p:nvSpPr>
          <p:cNvPr id="9" name="pole tekstowe 8"/>
          <p:cNvSpPr txBox="1"/>
          <p:nvPr/>
        </p:nvSpPr>
        <p:spPr>
          <a:xfrm>
            <a:off x="448734" y="197935"/>
            <a:ext cx="10515600" cy="369332"/>
          </a:xfrm>
          <a:prstGeom prst="rect">
            <a:avLst/>
          </a:prstGeom>
          <a:noFill/>
        </p:spPr>
        <p:txBody>
          <a:bodyPr wrap="square" lIns="0" rtlCol="0">
            <a:spAutoFit/>
          </a:bodyPr>
          <a:lstStyle/>
          <a:p>
            <a:r>
              <a:rPr lang="pl-PL" b="1" dirty="0">
                <a:solidFill>
                  <a:schemeClr val="bg1"/>
                </a:solidFill>
              </a:rPr>
              <a:t>Uważaj na oszustów</a:t>
            </a:r>
            <a:r>
              <a:rPr lang="pl-PL" dirty="0">
                <a:solidFill>
                  <a:schemeClr val="bg1"/>
                </a:solidFill>
              </a:rPr>
              <a:t>! Pamiętaj o bezpieczeństwie</a:t>
            </a:r>
          </a:p>
        </p:txBody>
      </p:sp>
      <p:sp>
        <p:nvSpPr>
          <p:cNvPr id="11" name="pole tekstowe 10"/>
          <p:cNvSpPr txBox="1"/>
          <p:nvPr/>
        </p:nvSpPr>
        <p:spPr>
          <a:xfrm>
            <a:off x="448734" y="721233"/>
            <a:ext cx="4978925" cy="5550237"/>
          </a:xfrm>
          <a:prstGeom prst="rect">
            <a:avLst/>
          </a:prstGeom>
          <a:noFill/>
        </p:spPr>
        <p:txBody>
          <a:bodyPr wrap="square" lIns="0" tIns="0" rIns="0" bIns="0" rtlCol="0" anchor="ctr" anchorCtr="0">
            <a:spAutoFit/>
          </a:bodyPr>
          <a:lstStyle/>
          <a:p>
            <a:pPr>
              <a:spcAft>
                <a:spcPts val="1000"/>
              </a:spcAft>
            </a:pPr>
            <a:r>
              <a:rPr lang="pl-PL" sz="4000" b="1" baseline="30000" dirty="0">
                <a:solidFill>
                  <a:schemeClr val="bg1"/>
                </a:solidFill>
              </a:rPr>
              <a:t>Co powiedzieć komuś, kto być może próbuje nas oszukać?</a:t>
            </a:r>
          </a:p>
          <a:p>
            <a:pPr>
              <a:spcAft>
                <a:spcPts val="1000"/>
              </a:spcAft>
            </a:pPr>
            <a:r>
              <a:rPr lang="pl-PL" sz="3600" b="1" baseline="30000" dirty="0">
                <a:solidFill>
                  <a:srgbClr val="FF0000"/>
                </a:solidFill>
              </a:rPr>
              <a:t>Możesz użyć poniższych stwierdzeń:</a:t>
            </a:r>
          </a:p>
          <a:p>
            <a:pPr marL="360000" indent="-360000"/>
            <a:r>
              <a:rPr lang="pl-PL" sz="2800" baseline="30000" dirty="0">
                <a:solidFill>
                  <a:schemeClr val="bg1"/>
                </a:solidFill>
              </a:rPr>
              <a:t>• 	Wszystkie sprawy związane z elektrownią  załatwiam osobiście w biurze obsługi klienta.</a:t>
            </a:r>
          </a:p>
          <a:p>
            <a:pPr marL="360000" indent="-360000"/>
            <a:r>
              <a:rPr lang="pl-PL" sz="2800" baseline="30000" dirty="0">
                <a:solidFill>
                  <a:schemeClr val="bg1"/>
                </a:solidFill>
              </a:rPr>
              <a:t>• 	Nie załatwiam spraw związanych z pieniędzmi przez telefon.</a:t>
            </a:r>
          </a:p>
          <a:p>
            <a:pPr marL="360000" indent="-360000"/>
            <a:r>
              <a:rPr lang="pl-PL" sz="2800" baseline="30000" dirty="0">
                <a:solidFill>
                  <a:schemeClr val="bg1"/>
                </a:solidFill>
              </a:rPr>
              <a:t>• 	Nie przyjmuję niezapowiedzianych wizyt.</a:t>
            </a:r>
          </a:p>
          <a:p>
            <a:pPr marL="360000" indent="-360000"/>
            <a:r>
              <a:rPr lang="pl-PL" sz="2800" baseline="30000" dirty="0">
                <a:solidFill>
                  <a:schemeClr val="bg1"/>
                </a:solidFill>
              </a:rPr>
              <a:t>• 	Nie wpuszczam do domu obcych osób, jeśli nie uprzedzają mnie o wizycie.</a:t>
            </a:r>
          </a:p>
          <a:p>
            <a:pPr marL="360000" indent="-360000"/>
            <a:r>
              <a:rPr lang="pl-PL" sz="2800" baseline="30000" dirty="0">
                <a:solidFill>
                  <a:schemeClr val="bg1"/>
                </a:solidFill>
              </a:rPr>
              <a:t>• 	Proszę mnie nie nachodzić/nie niepokoić.</a:t>
            </a:r>
          </a:p>
          <a:p>
            <a:pPr marL="360000" indent="-360000"/>
            <a:r>
              <a:rPr lang="pl-PL" sz="2800" baseline="30000" dirty="0">
                <a:solidFill>
                  <a:schemeClr val="bg1"/>
                </a:solidFill>
              </a:rPr>
              <a:t>• 	Proszę mi nie przeszkadzać.</a:t>
            </a:r>
          </a:p>
          <a:p>
            <a:pPr marL="360000" indent="-360000"/>
            <a:r>
              <a:rPr lang="pl-PL" sz="2800" baseline="30000" dirty="0">
                <a:solidFill>
                  <a:schemeClr val="bg1"/>
                </a:solidFill>
              </a:rPr>
              <a:t>• 	Nie mam czasu rozmawiać.</a:t>
            </a:r>
          </a:p>
          <a:p>
            <a:pPr marL="360000" indent="-360000"/>
            <a:r>
              <a:rPr lang="pl-PL" sz="2800" baseline="30000" dirty="0">
                <a:solidFill>
                  <a:schemeClr val="bg1"/>
                </a:solidFill>
              </a:rPr>
              <a:t>• 	Nie będę rozmawiać. Jest u mnie syn/wnuk/siostrzeniec.</a:t>
            </a:r>
          </a:p>
        </p:txBody>
      </p:sp>
    </p:spTree>
    <p:extLst>
      <p:ext uri="{BB962C8B-B14F-4D97-AF65-F5344CB8AC3E}">
        <p14:creationId xmlns:p14="http://schemas.microsoft.com/office/powerpoint/2010/main" val="347569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4" y="1364975"/>
            <a:ext cx="8596668" cy="4676388"/>
          </a:xfrm>
        </p:spPr>
        <p:txBody>
          <a:bodyPr>
            <a:normAutofit/>
          </a:bodyPr>
          <a:lstStyle/>
          <a:p>
            <a:r>
              <a:rPr lang="pl-PL" sz="2400" b="1" dirty="0">
                <a:latin typeface="Calibri" pitchFamily="34" charset="0"/>
                <a:cs typeface="Calibri" pitchFamily="34" charset="0"/>
              </a:rPr>
              <a:t>	Dlaczego dochodzi do zaginięć?- przyczyny.</a:t>
            </a:r>
          </a:p>
          <a:p>
            <a:endParaRPr lang="pl-PL" dirty="0">
              <a:latin typeface="Calibri" pitchFamily="34" charset="0"/>
              <a:cs typeface="Calibri" pitchFamily="34" charset="0"/>
            </a:endParaRPr>
          </a:p>
          <a:p>
            <a:pPr marL="285750" indent="-285750">
              <a:buFont typeface="Wingdings" pitchFamily="2" charset="2"/>
              <a:buChar char="§"/>
            </a:pPr>
            <a:r>
              <a:rPr lang="pl-PL" sz="2000" dirty="0">
                <a:solidFill>
                  <a:schemeClr val="tx1"/>
                </a:solidFill>
                <a:cs typeface="Calibri" pitchFamily="34" charset="0"/>
              </a:rPr>
              <a:t>Choroba psychiczna</a:t>
            </a:r>
          </a:p>
          <a:p>
            <a:pPr marL="285750" indent="-285750">
              <a:buFont typeface="Wingdings" pitchFamily="2" charset="2"/>
              <a:buChar char="§"/>
            </a:pPr>
            <a:r>
              <a:rPr lang="pl-PL" sz="2000" dirty="0">
                <a:solidFill>
                  <a:schemeClr val="tx1"/>
                </a:solidFill>
                <a:cs typeface="Calibri" pitchFamily="34" charset="0"/>
              </a:rPr>
              <a:t>Zerwanie więzi ze środowiskiem/rodziną, </a:t>
            </a:r>
          </a:p>
          <a:p>
            <a:pPr marL="285750" indent="-285750">
              <a:buFont typeface="Wingdings" pitchFamily="2" charset="2"/>
              <a:buChar char="§"/>
            </a:pPr>
            <a:r>
              <a:rPr lang="pl-PL" sz="2000" dirty="0">
                <a:solidFill>
                  <a:schemeClr val="tx1"/>
                </a:solidFill>
                <a:cs typeface="Calibri" pitchFamily="34" charset="0"/>
              </a:rPr>
              <a:t>chęć rozpoczęcia nowego życia</a:t>
            </a:r>
          </a:p>
          <a:p>
            <a:pPr marL="285750" indent="-285750">
              <a:buFont typeface="Wingdings" pitchFamily="2" charset="2"/>
              <a:buChar char="§"/>
            </a:pPr>
            <a:r>
              <a:rPr lang="pl-PL" sz="2000" dirty="0">
                <a:solidFill>
                  <a:schemeClr val="tx1"/>
                </a:solidFill>
                <a:cs typeface="Calibri" pitchFamily="34" charset="0"/>
              </a:rPr>
              <a:t>Wypadek</a:t>
            </a:r>
          </a:p>
          <a:p>
            <a:pPr marL="285750" indent="-285750">
              <a:buFont typeface="Wingdings" pitchFamily="2" charset="2"/>
              <a:buChar char="§"/>
            </a:pPr>
            <a:r>
              <a:rPr lang="pl-PL" sz="2000" dirty="0">
                <a:solidFill>
                  <a:schemeClr val="tx1"/>
                </a:solidFill>
                <a:cs typeface="Calibri" pitchFamily="34" charset="0"/>
              </a:rPr>
              <a:t>Stanie się ofiarą przestępstwa (zabójstwo, handel ludźmi)</a:t>
            </a:r>
          </a:p>
          <a:p>
            <a:pPr marL="285750" indent="-285750">
              <a:buFont typeface="Wingdings" pitchFamily="2" charset="2"/>
              <a:buChar char="§"/>
            </a:pPr>
            <a:r>
              <a:rPr lang="pl-PL" sz="2000" dirty="0">
                <a:solidFill>
                  <a:schemeClr val="tx1"/>
                </a:solidFill>
                <a:cs typeface="Calibri" pitchFamily="34" charset="0"/>
              </a:rPr>
              <a:t>Chęć popełnienia samobójstwa</a:t>
            </a:r>
          </a:p>
          <a:p>
            <a:pPr marL="285750" indent="-285750">
              <a:buFont typeface="Wingdings" pitchFamily="2" charset="2"/>
              <a:buChar char="§"/>
            </a:pPr>
            <a:r>
              <a:rPr lang="pl-PL" sz="2000" dirty="0">
                <a:solidFill>
                  <a:schemeClr val="tx1"/>
                </a:solidFill>
                <a:cs typeface="Calibri" pitchFamily="34" charset="0"/>
              </a:rPr>
              <a:t>Zagubienie (w terenie otwartym)</a:t>
            </a:r>
          </a:p>
          <a:p>
            <a:endParaRPr lang="pl-PL" dirty="0"/>
          </a:p>
        </p:txBody>
      </p:sp>
      <p:pic>
        <p:nvPicPr>
          <p:cNvPr id="4" name="Picture 2"/>
          <p:cNvPicPr>
            <a:picLocks noChangeAspect="1" noChangeArrowheads="1"/>
          </p:cNvPicPr>
          <p:nvPr/>
        </p:nvPicPr>
        <p:blipFill>
          <a:blip r:embed="rId2"/>
          <a:srcRect/>
          <a:stretch>
            <a:fillRect/>
          </a:stretch>
        </p:blipFill>
        <p:spPr bwMode="auto">
          <a:xfrm>
            <a:off x="8255726" y="209005"/>
            <a:ext cx="3087189" cy="1854926"/>
          </a:xfrm>
          <a:prstGeom prst="rect">
            <a:avLst/>
          </a:prstGeom>
          <a:noFill/>
          <a:ln w="9525">
            <a:noFill/>
            <a:miter lim="800000"/>
            <a:headEnd/>
            <a:tailEnd/>
          </a:ln>
        </p:spPr>
      </p:pic>
      <p:pic>
        <p:nvPicPr>
          <p:cNvPr id="5" name="Picture 2" descr="C:\Users\Tomek\Desktop\logo.jpg"/>
          <p:cNvPicPr>
            <a:picLocks noChangeAspect="1" noChangeArrowheads="1"/>
          </p:cNvPicPr>
          <p:nvPr/>
        </p:nvPicPr>
        <p:blipFill>
          <a:blip r:embed="rId3"/>
          <a:srcRect/>
          <a:stretch>
            <a:fillRect/>
          </a:stretch>
        </p:blipFill>
        <p:spPr bwMode="auto">
          <a:xfrm>
            <a:off x="167882" y="9525"/>
            <a:ext cx="1018903" cy="966650"/>
          </a:xfrm>
          <a:prstGeom prst="rect">
            <a:avLst/>
          </a:prstGeom>
          <a:noFill/>
        </p:spPr>
      </p:pic>
      <p:pic>
        <p:nvPicPr>
          <p:cNvPr id="1026" name="Picture 2" descr="C:\Users\Tomek\Desktop\pobrane.jpg"/>
          <p:cNvPicPr>
            <a:picLocks noChangeAspect="1" noChangeArrowheads="1"/>
          </p:cNvPicPr>
          <p:nvPr/>
        </p:nvPicPr>
        <p:blipFill>
          <a:blip r:embed="rId4"/>
          <a:srcRect/>
          <a:stretch>
            <a:fillRect/>
          </a:stretch>
        </p:blipFill>
        <p:spPr bwMode="auto">
          <a:xfrm>
            <a:off x="8507187" y="2808514"/>
            <a:ext cx="3276600" cy="3409405"/>
          </a:xfrm>
          <a:prstGeom prst="rect">
            <a:avLst/>
          </a:prstGeom>
          <a:noFill/>
        </p:spPr>
      </p:pic>
    </p:spTree>
    <p:extLst>
      <p:ext uri="{BB962C8B-B14F-4D97-AF65-F5344CB8AC3E}">
        <p14:creationId xmlns:p14="http://schemas.microsoft.com/office/powerpoint/2010/main" val="1545956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07096" y="1364975"/>
            <a:ext cx="7166906" cy="4676388"/>
          </a:xfrm>
        </p:spPr>
        <p:txBody>
          <a:bodyPr>
            <a:normAutofit/>
          </a:bodyPr>
          <a:lstStyle/>
          <a:p>
            <a:r>
              <a:rPr lang="pl-PL" sz="2400" b="1" dirty="0">
                <a:solidFill>
                  <a:schemeClr val="tx1"/>
                </a:solidFill>
                <a:latin typeface="Calibri" pitchFamily="34" charset="0"/>
                <a:cs typeface="Calibri" pitchFamily="34" charset="0"/>
              </a:rPr>
              <a:t>	,,Pamiętaj o mnie, bo ja zapominam’’ </a:t>
            </a:r>
          </a:p>
          <a:p>
            <a:endParaRPr lang="pl-PL" sz="2400" dirty="0">
              <a:solidFill>
                <a:schemeClr val="tx1"/>
              </a:solidFill>
              <a:latin typeface="Calibri" pitchFamily="34" charset="0"/>
              <a:cs typeface="Calibri" pitchFamily="34" charset="0"/>
            </a:endParaRPr>
          </a:p>
          <a:p>
            <a:endParaRPr lang="pl-PL" sz="2400" dirty="0">
              <a:solidFill>
                <a:schemeClr val="tx1"/>
              </a:solidFill>
              <a:latin typeface="Calibri" pitchFamily="34" charset="0"/>
              <a:cs typeface="Calibri" pitchFamily="34" charset="0"/>
            </a:endParaRPr>
          </a:p>
          <a:p>
            <a:pPr marL="285750" indent="-285750">
              <a:buFont typeface="Wingdings" pitchFamily="2" charset="2"/>
              <a:buChar char="§"/>
            </a:pPr>
            <a:r>
              <a:rPr lang="pl-PL" sz="2400" dirty="0">
                <a:solidFill>
                  <a:schemeClr val="tx1"/>
                </a:solidFill>
                <a:latin typeface="Calibri" pitchFamily="34" charset="0"/>
                <a:cs typeface="Calibri" pitchFamily="34" charset="0"/>
              </a:rPr>
              <a:t>Ubiór - właściwy do pory roku</a:t>
            </a:r>
          </a:p>
          <a:p>
            <a:pPr marL="285750" indent="-285750">
              <a:buFont typeface="Wingdings" pitchFamily="2" charset="2"/>
              <a:buChar char="§"/>
            </a:pPr>
            <a:r>
              <a:rPr lang="pl-PL" sz="2400" dirty="0">
                <a:solidFill>
                  <a:schemeClr val="tx1"/>
                </a:solidFill>
                <a:latin typeface="Calibri" pitchFamily="34" charset="0"/>
                <a:cs typeface="Calibri" pitchFamily="34" charset="0"/>
              </a:rPr>
              <a:t>Telefon komórkowy</a:t>
            </a:r>
          </a:p>
          <a:p>
            <a:pPr marL="285750" indent="-285750">
              <a:buFont typeface="Wingdings" pitchFamily="2" charset="2"/>
              <a:buChar char="§"/>
            </a:pPr>
            <a:r>
              <a:rPr lang="pl-PL" sz="2400" dirty="0">
                <a:solidFill>
                  <a:schemeClr val="tx1"/>
                </a:solidFill>
                <a:latin typeface="Calibri" pitchFamily="34" charset="0"/>
                <a:cs typeface="Calibri" pitchFamily="34" charset="0"/>
              </a:rPr>
              <a:t>Właściwa opieka</a:t>
            </a:r>
          </a:p>
          <a:p>
            <a:pPr marL="285750" indent="-285750">
              <a:buFont typeface="Wingdings" pitchFamily="2" charset="2"/>
              <a:buChar char="§"/>
            </a:pPr>
            <a:r>
              <a:rPr lang="pl-PL" sz="2400" dirty="0">
                <a:solidFill>
                  <a:schemeClr val="tx1"/>
                </a:solidFill>
                <a:latin typeface="Calibri" pitchFamily="34" charset="0"/>
                <a:cs typeface="Calibri" pitchFamily="34" charset="0"/>
              </a:rPr>
              <a:t>Adres zamieszkania </a:t>
            </a:r>
          </a:p>
          <a:p>
            <a:pPr marL="285750" indent="-285750">
              <a:buFont typeface="Wingdings" pitchFamily="2" charset="2"/>
              <a:buChar char="§"/>
            </a:pPr>
            <a:r>
              <a:rPr lang="pl-PL" sz="2400" dirty="0">
                <a:solidFill>
                  <a:schemeClr val="tx1"/>
                </a:solidFill>
                <a:latin typeface="Calibri" pitchFamily="34" charset="0"/>
                <a:cs typeface="Calibri" pitchFamily="34" charset="0"/>
              </a:rPr>
              <a:t>Imię i nazwisko osoby</a:t>
            </a:r>
          </a:p>
          <a:p>
            <a:pPr marL="285750" indent="-285750">
              <a:buFont typeface="Wingdings" pitchFamily="2" charset="2"/>
              <a:buChar char="§"/>
            </a:pPr>
            <a:r>
              <a:rPr lang="pl-PL" sz="2400" dirty="0">
                <a:solidFill>
                  <a:schemeClr val="tx1"/>
                </a:solidFill>
                <a:latin typeface="Calibri" pitchFamily="34" charset="0"/>
                <a:cs typeface="Calibri" pitchFamily="34" charset="0"/>
              </a:rPr>
              <a:t>Aktualne zdjęcie </a:t>
            </a:r>
          </a:p>
          <a:p>
            <a:pPr marL="285750" indent="-285750">
              <a:buFont typeface="Wingdings" pitchFamily="2" charset="2"/>
              <a:buChar char="§"/>
            </a:pPr>
            <a:endParaRPr lang="pl-PL" dirty="0">
              <a:solidFill>
                <a:schemeClr val="tx1"/>
              </a:solidFill>
              <a:latin typeface="Calibri" pitchFamily="34" charset="0"/>
              <a:cs typeface="Calibri" pitchFamily="34" charset="0"/>
            </a:endParaRPr>
          </a:p>
          <a:p>
            <a:pPr marL="285750" indent="-285750">
              <a:buFont typeface="Wingdings" pitchFamily="2" charset="2"/>
              <a:buChar char="§"/>
            </a:pPr>
            <a:endParaRPr lang="pl-PL" dirty="0">
              <a:solidFill>
                <a:schemeClr val="tx1"/>
              </a:solidFill>
              <a:latin typeface="Calibri" pitchFamily="34" charset="0"/>
              <a:cs typeface="Calibri" pitchFamily="34" charset="0"/>
            </a:endParaRPr>
          </a:p>
          <a:p>
            <a:pPr marL="285750" indent="-285750">
              <a:buFont typeface="Wingdings" pitchFamily="2" charset="2"/>
              <a:buChar char="§"/>
            </a:pPr>
            <a:endParaRPr lang="pl-PL" dirty="0">
              <a:solidFill>
                <a:srgbClr val="FF0000"/>
              </a:solidFill>
              <a:latin typeface="Calibri" pitchFamily="34" charset="0"/>
              <a:cs typeface="Calibri" pitchFamily="34" charset="0"/>
            </a:endParaRPr>
          </a:p>
          <a:p>
            <a:endParaRPr lang="pl-PL" dirty="0"/>
          </a:p>
        </p:txBody>
      </p:sp>
      <p:pic>
        <p:nvPicPr>
          <p:cNvPr id="4" name="Picture 2"/>
          <p:cNvPicPr>
            <a:picLocks noChangeAspect="1" noChangeArrowheads="1"/>
          </p:cNvPicPr>
          <p:nvPr/>
        </p:nvPicPr>
        <p:blipFill>
          <a:blip r:embed="rId2"/>
          <a:srcRect/>
          <a:stretch>
            <a:fillRect/>
          </a:stretch>
        </p:blipFill>
        <p:spPr bwMode="auto">
          <a:xfrm>
            <a:off x="8037467" y="296908"/>
            <a:ext cx="3549287" cy="1335088"/>
          </a:xfrm>
          <a:prstGeom prst="rect">
            <a:avLst/>
          </a:prstGeom>
          <a:noFill/>
          <a:ln w="9525">
            <a:noFill/>
            <a:miter lim="800000"/>
            <a:headEnd/>
            <a:tailEnd/>
          </a:ln>
        </p:spPr>
      </p:pic>
      <p:pic>
        <p:nvPicPr>
          <p:cNvPr id="5" name="Picture 2" descr="C:\Users\Tomek\Desktop\logo.jpg"/>
          <p:cNvPicPr>
            <a:picLocks noChangeAspect="1" noChangeArrowheads="1"/>
          </p:cNvPicPr>
          <p:nvPr/>
        </p:nvPicPr>
        <p:blipFill>
          <a:blip r:embed="rId3"/>
          <a:srcRect/>
          <a:stretch>
            <a:fillRect/>
          </a:stretch>
        </p:blipFill>
        <p:spPr bwMode="auto">
          <a:xfrm>
            <a:off x="167882" y="9525"/>
            <a:ext cx="1018903" cy="1355450"/>
          </a:xfrm>
          <a:prstGeom prst="rect">
            <a:avLst/>
          </a:prstGeom>
          <a:noFill/>
        </p:spPr>
      </p:pic>
      <p:pic>
        <p:nvPicPr>
          <p:cNvPr id="1026" name="Picture 2" descr="C:\Users\Tomek\Desktop\pobrane (1).jpg"/>
          <p:cNvPicPr>
            <a:picLocks noChangeAspect="1" noChangeArrowheads="1"/>
          </p:cNvPicPr>
          <p:nvPr/>
        </p:nvPicPr>
        <p:blipFill>
          <a:blip r:embed="rId4"/>
          <a:srcRect/>
          <a:stretch>
            <a:fillRect/>
          </a:stretch>
        </p:blipFill>
        <p:spPr bwMode="auto">
          <a:xfrm>
            <a:off x="8037467" y="2481943"/>
            <a:ext cx="3470910" cy="3353889"/>
          </a:xfrm>
          <a:prstGeom prst="rect">
            <a:avLst/>
          </a:prstGeom>
          <a:noFill/>
        </p:spPr>
      </p:pic>
    </p:spTree>
    <p:extLst>
      <p:ext uri="{BB962C8B-B14F-4D97-AF65-F5344CB8AC3E}">
        <p14:creationId xmlns:p14="http://schemas.microsoft.com/office/powerpoint/2010/main" val="1545956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a:xfrm>
            <a:off x="1007533" y="274638"/>
            <a:ext cx="9696451" cy="1143000"/>
          </a:xfrm>
        </p:spPr>
        <p:txBody>
          <a:bodyPr/>
          <a:lstStyle/>
          <a:p>
            <a:endParaRPr lang="pl-PL" altLang="pl-PL" sz="3600"/>
          </a:p>
        </p:txBody>
      </p:sp>
      <p:pic>
        <p:nvPicPr>
          <p:cNvPr id="7171" name="Picture 2" descr="C:\Users\Administrator\Desktop\JURATA LISTOPAD 2014\zdjęcia do prezentacji JURATA\__b_poszukiwania_grzybiarza.jpg"/>
          <p:cNvPicPr>
            <a:picLocks noChangeAspect="1" noChangeArrowheads="1"/>
          </p:cNvPicPr>
          <p:nvPr/>
        </p:nvPicPr>
        <p:blipFill>
          <a:blip r:embed="rId3"/>
          <a:srcRect/>
          <a:stretch>
            <a:fillRect/>
          </a:stretch>
        </p:blipFill>
        <p:spPr bwMode="auto">
          <a:xfrm>
            <a:off x="5903384" y="260350"/>
            <a:ext cx="5568949" cy="2806700"/>
          </a:xfrm>
          <a:prstGeom prst="rect">
            <a:avLst/>
          </a:prstGeom>
          <a:noFill/>
          <a:ln w="9525">
            <a:noFill/>
            <a:miter lim="800000"/>
            <a:headEnd/>
            <a:tailEnd/>
          </a:ln>
        </p:spPr>
      </p:pic>
      <p:pic>
        <p:nvPicPr>
          <p:cNvPr id="7172" name="Picture 3" descr="C:\Users\Administrator\Desktop\JURATA LISTOPAD 2014\zdjęcia do prezentacji JURATA\2014-10-03_gdansk_-_poszukiwania_zaginionej1.jpg"/>
          <p:cNvPicPr>
            <a:picLocks noChangeAspect="1" noChangeArrowheads="1"/>
          </p:cNvPicPr>
          <p:nvPr/>
        </p:nvPicPr>
        <p:blipFill>
          <a:blip r:embed="rId4"/>
          <a:srcRect/>
          <a:stretch>
            <a:fillRect/>
          </a:stretch>
        </p:blipFill>
        <p:spPr bwMode="auto">
          <a:xfrm>
            <a:off x="334434" y="260350"/>
            <a:ext cx="5386917" cy="2808288"/>
          </a:xfrm>
          <a:prstGeom prst="rect">
            <a:avLst/>
          </a:prstGeom>
          <a:noFill/>
          <a:ln w="9525">
            <a:noFill/>
            <a:miter lim="800000"/>
            <a:headEnd/>
            <a:tailEnd/>
          </a:ln>
        </p:spPr>
      </p:pic>
      <p:pic>
        <p:nvPicPr>
          <p:cNvPr id="7173" name="Picture 2"/>
          <p:cNvPicPr>
            <a:picLocks noChangeAspect="1" noChangeArrowheads="1"/>
          </p:cNvPicPr>
          <p:nvPr/>
        </p:nvPicPr>
        <p:blipFill>
          <a:blip r:embed="rId5"/>
          <a:srcRect/>
          <a:stretch>
            <a:fillRect/>
          </a:stretch>
        </p:blipFill>
        <p:spPr bwMode="auto">
          <a:xfrm>
            <a:off x="10416117" y="9525"/>
            <a:ext cx="1775883" cy="1335088"/>
          </a:xfrm>
          <a:prstGeom prst="rect">
            <a:avLst/>
          </a:prstGeom>
          <a:noFill/>
          <a:ln w="9525">
            <a:noFill/>
            <a:miter lim="800000"/>
            <a:headEnd/>
            <a:tailEnd/>
          </a:ln>
        </p:spPr>
      </p:pic>
      <p:pic>
        <p:nvPicPr>
          <p:cNvPr id="7174" name="Picture 5" descr="C:\Users\Administrator\Desktop\JURATA LISTOPAD 2014\zdjęcia do prezentacji JURATA\d_policja_las_poszukiwania.jpg"/>
          <p:cNvPicPr>
            <a:picLocks noGrp="1" noChangeAspect="1" noChangeArrowheads="1"/>
          </p:cNvPicPr>
          <p:nvPr>
            <p:ph idx="1"/>
          </p:nvPr>
        </p:nvPicPr>
        <p:blipFill>
          <a:blip r:embed="rId6"/>
          <a:srcRect/>
          <a:stretch>
            <a:fillRect/>
          </a:stretch>
        </p:blipFill>
        <p:spPr>
          <a:xfrm>
            <a:off x="239185" y="3284538"/>
            <a:ext cx="5473700" cy="2736850"/>
          </a:xfrm>
          <a:noFill/>
        </p:spPr>
      </p:pic>
      <p:pic>
        <p:nvPicPr>
          <p:cNvPr id="7175" name="Picture 6" descr="C:\Users\Administrator\Desktop\JURATA LISTOPAD 2014\zdjęcia do prezentacji JURATA\img-7424-128039.jpg"/>
          <p:cNvPicPr>
            <a:picLocks noChangeAspect="1" noChangeArrowheads="1"/>
          </p:cNvPicPr>
          <p:nvPr/>
        </p:nvPicPr>
        <p:blipFill>
          <a:blip r:embed="rId7"/>
          <a:srcRect/>
          <a:stretch>
            <a:fillRect/>
          </a:stretch>
        </p:blipFill>
        <p:spPr bwMode="auto">
          <a:xfrm>
            <a:off x="5903384" y="3284538"/>
            <a:ext cx="5568949" cy="2736850"/>
          </a:xfrm>
          <a:prstGeom prst="rect">
            <a:avLst/>
          </a:prstGeom>
          <a:noFill/>
          <a:ln w="9525">
            <a:noFill/>
            <a:miter lim="800000"/>
            <a:headEnd/>
            <a:tailEnd/>
          </a:ln>
        </p:spPr>
      </p:pic>
      <p:pic>
        <p:nvPicPr>
          <p:cNvPr id="8" name="Picture 2" descr="C:\Users\Tomek\Desktop\logo.jpg"/>
          <p:cNvPicPr>
            <a:picLocks noChangeAspect="1" noChangeArrowheads="1"/>
          </p:cNvPicPr>
          <p:nvPr/>
        </p:nvPicPr>
        <p:blipFill>
          <a:blip r:embed="rId8"/>
          <a:srcRect/>
          <a:stretch>
            <a:fillRect/>
          </a:stretch>
        </p:blipFill>
        <p:spPr bwMode="auto">
          <a:xfrm>
            <a:off x="161532" y="44450"/>
            <a:ext cx="1018903" cy="9666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p:cNvSpPr>
            <a:spLocks noGrp="1"/>
          </p:cNvSpPr>
          <p:nvPr>
            <p:ph type="title" idx="4294967295"/>
          </p:nvPr>
        </p:nvSpPr>
        <p:spPr>
          <a:xfrm>
            <a:off x="334434" y="188914"/>
            <a:ext cx="11468100" cy="936625"/>
          </a:xfrm>
        </p:spPr>
        <p:txBody>
          <a:bodyPr rtlCol="0">
            <a:normAutofit/>
          </a:bodyPr>
          <a:lstStyle/>
          <a:p>
            <a:pPr algn="l" fontAlgn="auto">
              <a:spcAft>
                <a:spcPts val="0"/>
              </a:spcAft>
              <a:defRPr/>
            </a:pPr>
            <a:r>
              <a:rPr lang="pl-PL" altLang="pl-PL" sz="3600">
                <a:effectLst>
                  <a:outerShdw blurRad="38100" dist="38100" dir="2700000" algn="tl">
                    <a:srgbClr val="C0C0C0"/>
                  </a:outerShdw>
                </a:effectLst>
              </a:rPr>
              <a:t>Mobilne Centrum Wsparcia Poszukiwań </a:t>
            </a:r>
            <a:endParaRPr lang="en-US" altLang="pl-PL" sz="3600">
              <a:effectLst>
                <a:outerShdw blurRad="38100" dist="38100" dir="2700000" algn="tl">
                  <a:srgbClr val="C0C0C0"/>
                </a:outerShdw>
              </a:effectLst>
            </a:endParaRPr>
          </a:p>
        </p:txBody>
      </p:sp>
      <p:pic>
        <p:nvPicPr>
          <p:cNvPr id="10243" name="Picture 4" descr="D:\IMG_2806.JPG"/>
          <p:cNvPicPr>
            <a:picLocks noChangeAspect="1" noChangeArrowheads="1"/>
          </p:cNvPicPr>
          <p:nvPr/>
        </p:nvPicPr>
        <p:blipFill>
          <a:blip r:embed="rId3"/>
          <a:srcRect/>
          <a:stretch>
            <a:fillRect/>
          </a:stretch>
        </p:blipFill>
        <p:spPr bwMode="auto">
          <a:xfrm>
            <a:off x="6288617" y="2840039"/>
            <a:ext cx="5520267" cy="1525587"/>
          </a:xfrm>
          <a:prstGeom prst="rect">
            <a:avLst/>
          </a:prstGeom>
          <a:noFill/>
          <a:ln w="9525">
            <a:noFill/>
            <a:miter lim="800000"/>
            <a:headEnd/>
            <a:tailEnd/>
          </a:ln>
        </p:spPr>
      </p:pic>
      <p:pic>
        <p:nvPicPr>
          <p:cNvPr id="10244" name="Picture 3" descr="D:\Rozne\3000_10.JPG"/>
          <p:cNvPicPr>
            <a:picLocks noChangeAspect="1" noChangeArrowheads="1"/>
          </p:cNvPicPr>
          <p:nvPr/>
        </p:nvPicPr>
        <p:blipFill>
          <a:blip r:embed="rId4"/>
          <a:srcRect/>
          <a:stretch>
            <a:fillRect/>
          </a:stretch>
        </p:blipFill>
        <p:spPr bwMode="auto">
          <a:xfrm>
            <a:off x="143934" y="873125"/>
            <a:ext cx="6144684" cy="2700338"/>
          </a:xfrm>
          <a:prstGeom prst="rect">
            <a:avLst/>
          </a:prstGeom>
          <a:noFill/>
          <a:ln w="9525">
            <a:noFill/>
            <a:miter lim="800000"/>
            <a:headEnd/>
            <a:tailEnd/>
          </a:ln>
        </p:spPr>
      </p:pic>
      <p:pic>
        <p:nvPicPr>
          <p:cNvPr id="10245" name="Picture 4" descr="D:\Rozne\IMG_0024.JPG"/>
          <p:cNvPicPr>
            <a:picLocks noChangeAspect="1" noChangeArrowheads="1"/>
          </p:cNvPicPr>
          <p:nvPr/>
        </p:nvPicPr>
        <p:blipFill>
          <a:blip r:embed="rId5"/>
          <a:srcRect/>
          <a:stretch>
            <a:fillRect/>
          </a:stretch>
        </p:blipFill>
        <p:spPr bwMode="auto">
          <a:xfrm>
            <a:off x="6288617" y="4365626"/>
            <a:ext cx="5520267" cy="1984375"/>
          </a:xfrm>
          <a:prstGeom prst="rect">
            <a:avLst/>
          </a:prstGeom>
          <a:noFill/>
          <a:ln w="9525">
            <a:noFill/>
            <a:miter lim="800000"/>
            <a:headEnd/>
            <a:tailEnd/>
          </a:ln>
        </p:spPr>
      </p:pic>
      <p:pic>
        <p:nvPicPr>
          <p:cNvPr id="10246" name="Picture 6" descr="D:\Rozne\IMG_3109.JPG"/>
          <p:cNvPicPr>
            <a:picLocks noChangeAspect="1" noChangeArrowheads="1"/>
          </p:cNvPicPr>
          <p:nvPr/>
        </p:nvPicPr>
        <p:blipFill>
          <a:blip r:embed="rId6"/>
          <a:srcRect/>
          <a:stretch>
            <a:fillRect/>
          </a:stretch>
        </p:blipFill>
        <p:spPr bwMode="auto">
          <a:xfrm>
            <a:off x="6288617" y="858839"/>
            <a:ext cx="5520267" cy="1990725"/>
          </a:xfrm>
          <a:prstGeom prst="rect">
            <a:avLst/>
          </a:prstGeom>
          <a:noFill/>
          <a:ln w="9525">
            <a:noFill/>
            <a:miter lim="800000"/>
            <a:headEnd/>
            <a:tailEnd/>
          </a:ln>
        </p:spPr>
      </p:pic>
      <p:pic>
        <p:nvPicPr>
          <p:cNvPr id="10247" name="Picture 8" descr="D:\IMG_0908.JPG"/>
          <p:cNvPicPr>
            <a:picLocks noChangeAspect="1" noChangeArrowheads="1"/>
          </p:cNvPicPr>
          <p:nvPr/>
        </p:nvPicPr>
        <p:blipFill>
          <a:blip r:embed="rId7"/>
          <a:srcRect/>
          <a:stretch>
            <a:fillRect/>
          </a:stretch>
        </p:blipFill>
        <p:spPr bwMode="auto">
          <a:xfrm>
            <a:off x="143934" y="3573464"/>
            <a:ext cx="6167967" cy="27765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966651" y="341729"/>
            <a:ext cx="8334103" cy="1077218"/>
          </a:xfrm>
          <a:prstGeom prst="rect">
            <a:avLst/>
          </a:prstGeom>
        </p:spPr>
        <p:txBody>
          <a:bodyPr wrap="square">
            <a:spAutoFit/>
          </a:bodyPr>
          <a:lstStyle/>
          <a:p>
            <a:pPr lvl="0" algn="ctr" defTabSz="457200">
              <a:spcBef>
                <a:spcPct val="0"/>
              </a:spcBef>
            </a:pPr>
            <a:r>
              <a:rPr lang="pl-PL" sz="3200" b="1" dirty="0">
                <a:solidFill>
                  <a:prstClr val="black"/>
                </a:solidFill>
                <a:ea typeface="+mj-ea"/>
                <a:cs typeface="+mj-cs"/>
              </a:rPr>
              <a:t>Przycisk Sieci Życia</a:t>
            </a:r>
            <a:r>
              <a:rPr lang="pl-PL" sz="3200" b="1" baseline="30000" dirty="0">
                <a:solidFill>
                  <a:prstClr val="black"/>
                </a:solidFill>
                <a:ea typeface="+mj-ea"/>
                <a:cs typeface="+mj-cs"/>
              </a:rPr>
              <a:t>®</a:t>
            </a:r>
            <a:r>
              <a:rPr lang="pl-PL" sz="3200" b="1" dirty="0">
                <a:solidFill>
                  <a:prstClr val="black"/>
                </a:solidFill>
                <a:ea typeface="+mj-ea"/>
                <a:cs typeface="+mj-cs"/>
              </a:rPr>
              <a:t>: umożliwi Ci wezwanie pomocy !!!!!</a:t>
            </a:r>
            <a:endParaRPr lang="pl-PL" sz="3200" dirty="0">
              <a:solidFill>
                <a:prstClr val="black"/>
              </a:solidFill>
              <a:ea typeface="+mj-ea"/>
              <a:cs typeface="+mj-cs"/>
            </a:endParaRPr>
          </a:p>
        </p:txBody>
      </p:sp>
      <p:sp>
        <p:nvSpPr>
          <p:cNvPr id="5" name="Podtytuł 4"/>
          <p:cNvSpPr>
            <a:spLocks noGrp="1"/>
          </p:cNvSpPr>
          <p:nvPr>
            <p:ph type="subTitle" idx="1"/>
          </p:nvPr>
        </p:nvSpPr>
        <p:spPr>
          <a:xfrm>
            <a:off x="1071154" y="1789611"/>
            <a:ext cx="8202849" cy="4180113"/>
          </a:xfrm>
        </p:spPr>
        <p:txBody>
          <a:bodyPr>
            <a:normAutofit/>
          </a:bodyPr>
          <a:lstStyle/>
          <a:p>
            <a:pPr algn="l"/>
            <a:r>
              <a:rPr lang="pl-PL" sz="2000">
                <a:solidFill>
                  <a:schemeClr val="tx1"/>
                </a:solidFill>
              </a:rPr>
              <a:t>Informacji udziela: </a:t>
            </a:r>
            <a:endParaRPr lang="pl-PL" sz="2000" dirty="0">
              <a:solidFill>
                <a:schemeClr val="tx1"/>
              </a:solidFill>
            </a:endParaRPr>
          </a:p>
          <a:p>
            <a:pPr algn="l"/>
            <a:r>
              <a:rPr lang="pl-PL" sz="2000" b="1" dirty="0">
                <a:solidFill>
                  <a:schemeClr val="tx1"/>
                </a:solidFill>
              </a:rPr>
              <a:t>KRAJOWY SZTAB RATOWNICTWA</a:t>
            </a:r>
            <a:endParaRPr lang="pl-PL" sz="2000" dirty="0">
              <a:solidFill>
                <a:schemeClr val="tx1"/>
              </a:solidFill>
            </a:endParaRPr>
          </a:p>
          <a:p>
            <a:pPr algn="l"/>
            <a:r>
              <a:rPr lang="pl-PL" sz="2000" dirty="0">
                <a:solidFill>
                  <a:schemeClr val="tx1"/>
                </a:solidFill>
              </a:rPr>
              <a:t>SPOŁECZNEJ SIECI RATUNKOWEJ</a:t>
            </a:r>
          </a:p>
          <a:p>
            <a:pPr algn="l"/>
            <a:r>
              <a:rPr lang="pl-PL" sz="2000" b="1" dirty="0">
                <a:solidFill>
                  <a:schemeClr val="tx1"/>
                </a:solidFill>
              </a:rPr>
              <a:t>Łódź, ul. Piotrkowska 238</a:t>
            </a:r>
            <a:endParaRPr lang="pl-PL" sz="2000" dirty="0">
              <a:solidFill>
                <a:schemeClr val="tx1"/>
              </a:solidFill>
            </a:endParaRPr>
          </a:p>
          <a:p>
            <a:pPr algn="l"/>
            <a:r>
              <a:rPr lang="pl-PL" sz="2000" dirty="0">
                <a:solidFill>
                  <a:schemeClr val="tx1"/>
                </a:solidFill>
              </a:rPr>
              <a:t>Czuwamy 24 godziny na dobę !</a:t>
            </a:r>
          </a:p>
          <a:p>
            <a:pPr algn="l"/>
            <a:r>
              <a:rPr lang="pl-PL" sz="3600" b="1" dirty="0">
                <a:solidFill>
                  <a:schemeClr val="tx1"/>
                </a:solidFill>
              </a:rPr>
              <a:t>nr tel. 42 637 04 04</a:t>
            </a:r>
          </a:p>
          <a:p>
            <a:pPr algn="l"/>
            <a:r>
              <a:rPr lang="pl-PL" sz="2800" b="1" dirty="0">
                <a:solidFill>
                  <a:schemeClr val="tx1"/>
                </a:solidFill>
              </a:rPr>
              <a:t>www.ratownictwo.org</a:t>
            </a:r>
          </a:p>
        </p:txBody>
      </p:sp>
      <p:pic>
        <p:nvPicPr>
          <p:cNvPr id="2050" name="Picture 2" descr="C:\Users\Tomek\Desktop\pobrane.png"/>
          <p:cNvPicPr>
            <a:picLocks noChangeAspect="1" noChangeArrowheads="1"/>
          </p:cNvPicPr>
          <p:nvPr/>
        </p:nvPicPr>
        <p:blipFill>
          <a:blip r:embed="rId2"/>
          <a:srcRect/>
          <a:stretch>
            <a:fillRect/>
          </a:stretch>
        </p:blipFill>
        <p:spPr bwMode="auto">
          <a:xfrm>
            <a:off x="9361987" y="243159"/>
            <a:ext cx="2303144" cy="1590675"/>
          </a:xfrm>
          <a:prstGeom prst="rect">
            <a:avLst/>
          </a:prstGeom>
          <a:noFill/>
        </p:spPr>
      </p:pic>
      <p:pic>
        <p:nvPicPr>
          <p:cNvPr id="8" name="Picture 2" descr="C:\Users\Tomek\Desktop\logo.jpg"/>
          <p:cNvPicPr>
            <a:picLocks noChangeAspect="1" noChangeArrowheads="1"/>
          </p:cNvPicPr>
          <p:nvPr/>
        </p:nvPicPr>
        <p:blipFill>
          <a:blip r:embed="rId3"/>
          <a:srcRect/>
          <a:stretch>
            <a:fillRect/>
          </a:stretch>
        </p:blipFill>
        <p:spPr bwMode="auto">
          <a:xfrm>
            <a:off x="0" y="0"/>
            <a:ext cx="1018903" cy="966650"/>
          </a:xfrm>
          <a:prstGeom prst="rect">
            <a:avLst/>
          </a:prstGeom>
          <a:noFill/>
        </p:spPr>
      </p:pic>
      <p:pic>
        <p:nvPicPr>
          <p:cNvPr id="3074" name="Picture 2" descr="C:\Users\Tomek\Desktop\images (1).jpg"/>
          <p:cNvPicPr>
            <a:picLocks noChangeAspect="1" noChangeArrowheads="1"/>
          </p:cNvPicPr>
          <p:nvPr/>
        </p:nvPicPr>
        <p:blipFill>
          <a:blip r:embed="rId4"/>
          <a:srcRect/>
          <a:stretch>
            <a:fillRect/>
          </a:stretch>
        </p:blipFill>
        <p:spPr bwMode="auto">
          <a:xfrm>
            <a:off x="6490607" y="2194560"/>
            <a:ext cx="2476500" cy="264169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79269" y="341729"/>
            <a:ext cx="8621485" cy="1077218"/>
          </a:xfrm>
          <a:prstGeom prst="rect">
            <a:avLst/>
          </a:prstGeom>
        </p:spPr>
        <p:txBody>
          <a:bodyPr wrap="square">
            <a:spAutoFit/>
          </a:bodyPr>
          <a:lstStyle/>
          <a:p>
            <a:pPr lvl="0" algn="ctr" defTabSz="457200">
              <a:spcBef>
                <a:spcPct val="0"/>
              </a:spcBef>
            </a:pPr>
            <a:r>
              <a:rPr lang="pl-PL" sz="3200" b="1" dirty="0">
                <a:solidFill>
                  <a:prstClr val="black"/>
                </a:solidFill>
                <a:ea typeface="+mj-ea"/>
                <a:cs typeface="+mj-cs"/>
              </a:rPr>
              <a:t>Przycisk Sieci Życia</a:t>
            </a:r>
            <a:r>
              <a:rPr lang="pl-PL" sz="3200" b="1" baseline="30000" dirty="0">
                <a:solidFill>
                  <a:prstClr val="black"/>
                </a:solidFill>
                <a:ea typeface="+mj-ea"/>
                <a:cs typeface="+mj-cs"/>
              </a:rPr>
              <a:t>®</a:t>
            </a:r>
            <a:r>
              <a:rPr lang="pl-PL" sz="3200" b="1" dirty="0">
                <a:solidFill>
                  <a:prstClr val="black"/>
                </a:solidFill>
                <a:ea typeface="+mj-ea"/>
                <a:cs typeface="+mj-cs"/>
              </a:rPr>
              <a:t>: mała rzecz - wielka sprawa!</a:t>
            </a:r>
            <a:endParaRPr lang="pl-PL" sz="3200" dirty="0">
              <a:solidFill>
                <a:prstClr val="black"/>
              </a:solidFill>
              <a:ea typeface="+mj-ea"/>
              <a:cs typeface="+mj-cs"/>
            </a:endParaRPr>
          </a:p>
        </p:txBody>
      </p:sp>
      <p:sp>
        <p:nvSpPr>
          <p:cNvPr id="5" name="Podtytuł 4"/>
          <p:cNvSpPr>
            <a:spLocks noGrp="1"/>
          </p:cNvSpPr>
          <p:nvPr>
            <p:ph type="subTitle" idx="1"/>
          </p:nvPr>
        </p:nvSpPr>
        <p:spPr>
          <a:xfrm>
            <a:off x="1071154" y="1789611"/>
            <a:ext cx="8202849" cy="4180113"/>
          </a:xfrm>
        </p:spPr>
        <p:txBody>
          <a:bodyPr>
            <a:normAutofit/>
          </a:bodyPr>
          <a:lstStyle/>
          <a:p>
            <a:pPr algn="l"/>
            <a:r>
              <a:rPr lang="pl-PL" sz="2000" b="1" dirty="0">
                <a:solidFill>
                  <a:schemeClr val="tx1"/>
                </a:solidFill>
              </a:rPr>
              <a:t>Jak to dokładnie działa?</a:t>
            </a:r>
          </a:p>
          <a:p>
            <a:pPr algn="l"/>
            <a:r>
              <a:rPr lang="pl-PL" sz="2000" dirty="0">
                <a:solidFill>
                  <a:schemeClr val="tx1"/>
                </a:solidFill>
              </a:rPr>
              <a:t>Jest to rozwiązanie umożliwiające w sytuacji bezpośredniego zagrożenia życia np. zawał serca, atak astmy poprzez wciśnięcie przycisku umożliwić natychmiastowe wezwanie pomocy w tym przypadku pogotowia.</a:t>
            </a:r>
          </a:p>
          <a:p>
            <a:pPr algn="l"/>
            <a:r>
              <a:rPr lang="pl-PL" sz="2000" dirty="0">
                <a:solidFill>
                  <a:schemeClr val="tx1"/>
                </a:solidFill>
              </a:rPr>
              <a:t>Mieszkający samotnie, chory na serce starszy mężczyzna zaczyna nagle odczuwać silny ból w klatce piersiowej. Chce zadzwonić po pogotowie, ale nie ma siły wybrać odpowiedni numer i powiedzieć, co się dzieje. Pozostawiony samemu sobie jest w tym momencie bez szans. Tak samo jak każda inna osoba – chora, starsza, niepełnosprawna - w podobnej sytuacji. Ale wcale nie musi tak być. </a:t>
            </a:r>
          </a:p>
          <a:p>
            <a:pPr algn="l"/>
            <a:r>
              <a:rPr lang="pl-PL" sz="2000" dirty="0">
                <a:solidFill>
                  <a:schemeClr val="tx1"/>
                </a:solidFill>
              </a:rPr>
              <a:t>Z przycisku Sieć Życia w telefonie korzysta się bezpłatnie. </a:t>
            </a:r>
            <a:endParaRPr lang="pl-PL" dirty="0"/>
          </a:p>
        </p:txBody>
      </p:sp>
      <p:pic>
        <p:nvPicPr>
          <p:cNvPr id="2050" name="Picture 2" descr="C:\Users\Tomek\Desktop\pobrane.png"/>
          <p:cNvPicPr>
            <a:picLocks noChangeAspect="1" noChangeArrowheads="1"/>
          </p:cNvPicPr>
          <p:nvPr/>
        </p:nvPicPr>
        <p:blipFill>
          <a:blip r:embed="rId2"/>
          <a:srcRect/>
          <a:stretch>
            <a:fillRect/>
          </a:stretch>
        </p:blipFill>
        <p:spPr bwMode="auto">
          <a:xfrm>
            <a:off x="9361987" y="243159"/>
            <a:ext cx="2303144" cy="1590675"/>
          </a:xfrm>
          <a:prstGeom prst="rect">
            <a:avLst/>
          </a:prstGeom>
          <a:noFill/>
        </p:spPr>
      </p:pic>
      <p:pic>
        <p:nvPicPr>
          <p:cNvPr id="8" name="Picture 2" descr="C:\Users\Tomek\Desktop\logo.jpg"/>
          <p:cNvPicPr>
            <a:picLocks noChangeAspect="1" noChangeArrowheads="1"/>
          </p:cNvPicPr>
          <p:nvPr/>
        </p:nvPicPr>
        <p:blipFill>
          <a:blip r:embed="rId3"/>
          <a:srcRect/>
          <a:stretch>
            <a:fillRect/>
          </a:stretch>
        </p:blipFill>
        <p:spPr bwMode="auto">
          <a:xfrm>
            <a:off x="0" y="0"/>
            <a:ext cx="1018903" cy="966650"/>
          </a:xfrm>
          <a:prstGeom prst="rect">
            <a:avLst/>
          </a:prstGeom>
          <a:noFill/>
        </p:spPr>
      </p:pic>
      <p:pic>
        <p:nvPicPr>
          <p:cNvPr id="2051" name="Picture 3" descr="C:\Users\Tomek\Desktop\th.jpg"/>
          <p:cNvPicPr>
            <a:picLocks noChangeAspect="1" noChangeArrowheads="1"/>
          </p:cNvPicPr>
          <p:nvPr/>
        </p:nvPicPr>
        <p:blipFill>
          <a:blip r:embed="rId4"/>
          <a:srcRect/>
          <a:stretch>
            <a:fillRect/>
          </a:stretch>
        </p:blipFill>
        <p:spPr bwMode="auto">
          <a:xfrm>
            <a:off x="9605553" y="3605348"/>
            <a:ext cx="1876697" cy="221497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81" y="-61796"/>
            <a:ext cx="12192000" cy="6418146"/>
          </a:xfrm>
          <a:prstGeom prst="rect">
            <a:avLst/>
          </a:prstGeom>
        </p:spPr>
      </p:pic>
      <p:sp>
        <p:nvSpPr>
          <p:cNvPr id="7" name="Prostokąt 6"/>
          <p:cNvSpPr/>
          <p:nvPr/>
        </p:nvSpPr>
        <p:spPr>
          <a:xfrm>
            <a:off x="0" y="0"/>
            <a:ext cx="12192000" cy="5672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stopki 3"/>
          <p:cNvSpPr>
            <a:spLocks noGrp="1"/>
          </p:cNvSpPr>
          <p:nvPr>
            <p:ph type="ftr" sz="quarter" idx="11"/>
          </p:nvPr>
        </p:nvSpPr>
        <p:spPr>
          <a:xfrm>
            <a:off x="347133" y="6356350"/>
            <a:ext cx="7806267" cy="365125"/>
          </a:xfrm>
        </p:spPr>
        <p:txBody>
          <a:bodyPr/>
          <a:lstStyle/>
          <a:p>
            <a:pPr algn="l"/>
            <a:r>
              <a:rPr lang="pl-PL" b="1" dirty="0">
                <a:solidFill>
                  <a:schemeClr val="accent1">
                    <a:lumMod val="75000"/>
                  </a:schemeClr>
                </a:solidFill>
              </a:rPr>
              <a:t>Świadomy Senior</a:t>
            </a:r>
            <a:r>
              <a:rPr lang="pl-PL" dirty="0">
                <a:solidFill>
                  <a:schemeClr val="accent1">
                    <a:lumMod val="75000"/>
                  </a:schemeClr>
                </a:solidFill>
              </a:rPr>
              <a:t>. Komenda Powiatowa Policji w Prudniku</a:t>
            </a:r>
          </a:p>
        </p:txBody>
      </p:sp>
      <p:sp>
        <p:nvSpPr>
          <p:cNvPr id="5" name="Symbol zastępczy numeru slajdu 4"/>
          <p:cNvSpPr>
            <a:spLocks noGrp="1"/>
          </p:cNvSpPr>
          <p:nvPr>
            <p:ph type="sldNum" sz="quarter" idx="12"/>
          </p:nvPr>
        </p:nvSpPr>
        <p:spPr>
          <a:xfrm>
            <a:off x="8610599" y="6356350"/>
            <a:ext cx="3242733" cy="365125"/>
          </a:xfrm>
        </p:spPr>
        <p:txBody>
          <a:bodyPr/>
          <a:lstStyle/>
          <a:p>
            <a:fld id="{79B073D8-A309-4CEE-941B-2D93A764A108}" type="slidenum">
              <a:rPr lang="pl-PL" smtClean="0">
                <a:solidFill>
                  <a:schemeClr val="accent1">
                    <a:lumMod val="75000"/>
                  </a:schemeClr>
                </a:solidFill>
              </a:rPr>
              <a:pPr/>
              <a:t>3</a:t>
            </a:fld>
            <a:endParaRPr lang="pl-PL" dirty="0">
              <a:solidFill>
                <a:schemeClr val="accent1">
                  <a:lumMod val="75000"/>
                </a:schemeClr>
              </a:solidFill>
            </a:endParaRPr>
          </a:p>
        </p:txBody>
      </p:sp>
      <p:sp>
        <p:nvSpPr>
          <p:cNvPr id="9" name="pole tekstowe 8"/>
          <p:cNvSpPr txBox="1"/>
          <p:nvPr/>
        </p:nvSpPr>
        <p:spPr>
          <a:xfrm>
            <a:off x="448734" y="197935"/>
            <a:ext cx="10515600" cy="369332"/>
          </a:xfrm>
          <a:prstGeom prst="rect">
            <a:avLst/>
          </a:prstGeom>
          <a:noFill/>
        </p:spPr>
        <p:txBody>
          <a:bodyPr wrap="square" lIns="0" rtlCol="0">
            <a:spAutoFit/>
          </a:bodyPr>
          <a:lstStyle/>
          <a:p>
            <a:r>
              <a:rPr lang="pl-PL" b="1" dirty="0">
                <a:solidFill>
                  <a:schemeClr val="bg1"/>
                </a:solidFill>
              </a:rPr>
              <a:t>Uważaj na oszustów</a:t>
            </a:r>
            <a:r>
              <a:rPr lang="pl-PL" dirty="0">
                <a:solidFill>
                  <a:schemeClr val="bg1"/>
                </a:solidFill>
              </a:rPr>
              <a:t>! Pamiętaj o bezpieczeństwie</a:t>
            </a:r>
          </a:p>
        </p:txBody>
      </p:sp>
      <p:sp>
        <p:nvSpPr>
          <p:cNvPr id="3" name="Prostokąt zaokrąglony 2"/>
          <p:cNvSpPr/>
          <p:nvPr/>
        </p:nvSpPr>
        <p:spPr>
          <a:xfrm>
            <a:off x="6188199" y="1487606"/>
            <a:ext cx="5697415" cy="47038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p:cNvSpPr txBox="1"/>
          <p:nvPr/>
        </p:nvSpPr>
        <p:spPr>
          <a:xfrm>
            <a:off x="6344670" y="1939929"/>
            <a:ext cx="5384474" cy="4616648"/>
          </a:xfrm>
          <a:prstGeom prst="rect">
            <a:avLst/>
          </a:prstGeom>
          <a:noFill/>
        </p:spPr>
        <p:txBody>
          <a:bodyPr wrap="square" lIns="0" tIns="0" rIns="0" bIns="0" rtlCol="0" anchor="ctr" anchorCtr="0">
            <a:spAutoFit/>
          </a:bodyPr>
          <a:lstStyle/>
          <a:p>
            <a:pPr marL="360000" indent="-360000">
              <a:buClr>
                <a:schemeClr val="accent1">
                  <a:lumMod val="75000"/>
                </a:schemeClr>
              </a:buClr>
              <a:buSzPct val="150000"/>
              <a:buFont typeface="Arial" panose="020B0604020202020204" pitchFamily="34" charset="0"/>
              <a:buChar char="•"/>
            </a:pPr>
            <a:r>
              <a:rPr lang="pl-PL" sz="4000" baseline="30000" dirty="0"/>
              <a:t>Do jakich metod uciekają się przestępcy? </a:t>
            </a:r>
          </a:p>
          <a:p>
            <a:pPr marL="360000" indent="-360000">
              <a:buClr>
                <a:schemeClr val="accent1">
                  <a:lumMod val="75000"/>
                </a:schemeClr>
              </a:buClr>
              <a:buSzPct val="150000"/>
              <a:buFont typeface="Arial" panose="020B0604020202020204" pitchFamily="34" charset="0"/>
              <a:buChar char="•"/>
            </a:pPr>
            <a:r>
              <a:rPr lang="pl-PL" sz="4000" baseline="30000" dirty="0"/>
              <a:t>Na czym polega oszustwo „na policjanta”? </a:t>
            </a:r>
          </a:p>
          <a:p>
            <a:pPr marL="360000" indent="-360000">
              <a:buClr>
                <a:schemeClr val="accent1">
                  <a:lumMod val="75000"/>
                </a:schemeClr>
              </a:buClr>
              <a:buSzPct val="150000"/>
              <a:buFont typeface="Arial" panose="020B0604020202020204" pitchFamily="34" charset="0"/>
              <a:buChar char="•"/>
            </a:pPr>
            <a:r>
              <a:rPr lang="pl-PL" sz="4000" baseline="30000" dirty="0"/>
              <a:t>Jak uchronić się przed nieuczciwymi</a:t>
            </a:r>
            <a:r>
              <a:rPr lang="pl-PL" sz="4000" dirty="0"/>
              <a:t> </a:t>
            </a:r>
            <a:r>
              <a:rPr lang="pl-PL" sz="4000" baseline="30000" dirty="0"/>
              <a:t>praktykami?</a:t>
            </a:r>
          </a:p>
          <a:p>
            <a:pPr marL="360000" indent="-360000">
              <a:buClr>
                <a:schemeClr val="accent1">
                  <a:lumMod val="75000"/>
                </a:schemeClr>
              </a:buClr>
              <a:buSzPct val="150000"/>
              <a:buFont typeface="Arial" panose="020B0604020202020204" pitchFamily="34" charset="0"/>
              <a:buChar char="•"/>
            </a:pPr>
            <a:r>
              <a:rPr lang="pl-PL" sz="4000" baseline="30000" dirty="0"/>
              <a:t>Zaginięcie jako zagrożenie dla Seniorów</a:t>
            </a:r>
            <a:r>
              <a:rPr lang="pl-PL" sz="4000" dirty="0"/>
              <a:t> </a:t>
            </a:r>
          </a:p>
          <a:p>
            <a:pPr marL="360000" indent="-360000">
              <a:buClr>
                <a:schemeClr val="accent1">
                  <a:lumMod val="75000"/>
                </a:schemeClr>
              </a:buClr>
              <a:buSzPct val="150000"/>
              <a:buFont typeface="Arial" panose="020B0604020202020204" pitchFamily="34" charset="0"/>
              <a:buChar char="•"/>
            </a:pPr>
            <a:r>
              <a:rPr lang="pl-PL" sz="2800" dirty="0"/>
              <a:t>Przycisk Sieci Życia </a:t>
            </a:r>
            <a:endParaRPr lang="pl-PL" sz="2800" baseline="30000" dirty="0"/>
          </a:p>
          <a:p>
            <a:pPr marL="360000" indent="-360000">
              <a:buClr>
                <a:schemeClr val="accent1">
                  <a:lumMod val="75000"/>
                </a:schemeClr>
              </a:buClr>
              <a:buSzPct val="150000"/>
            </a:pPr>
            <a:endParaRPr lang="pl-PL" sz="4800" baseline="30000" dirty="0"/>
          </a:p>
        </p:txBody>
      </p:sp>
      <p:pic>
        <p:nvPicPr>
          <p:cNvPr id="2050" name="Picture 2" descr="C:\Users\Tomek\Desktop\logo.jpg"/>
          <p:cNvPicPr>
            <a:picLocks noChangeAspect="1" noChangeArrowheads="1"/>
          </p:cNvPicPr>
          <p:nvPr/>
        </p:nvPicPr>
        <p:blipFill>
          <a:blip r:embed="rId4"/>
          <a:srcRect/>
          <a:stretch>
            <a:fillRect/>
          </a:stretch>
        </p:blipFill>
        <p:spPr bwMode="auto">
          <a:xfrm>
            <a:off x="0" y="564833"/>
            <a:ext cx="1332411" cy="1172527"/>
          </a:xfrm>
          <a:prstGeom prst="rect">
            <a:avLst/>
          </a:prstGeom>
          <a:noFill/>
        </p:spPr>
      </p:pic>
    </p:spTree>
    <p:extLst>
      <p:ext uri="{BB962C8B-B14F-4D97-AF65-F5344CB8AC3E}">
        <p14:creationId xmlns:p14="http://schemas.microsoft.com/office/powerpoint/2010/main" val="397477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rostokąt 15"/>
          <p:cNvSpPr/>
          <p:nvPr/>
        </p:nvSpPr>
        <p:spPr>
          <a:xfrm>
            <a:off x="0" y="3984171"/>
            <a:ext cx="12192000" cy="731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pole tekstowe 12"/>
          <p:cNvSpPr txBox="1"/>
          <p:nvPr/>
        </p:nvSpPr>
        <p:spPr>
          <a:xfrm>
            <a:off x="491904" y="5113933"/>
            <a:ext cx="11891685" cy="1436291"/>
          </a:xfrm>
          <a:prstGeom prst="rect">
            <a:avLst/>
          </a:prstGeom>
          <a:noFill/>
        </p:spPr>
        <p:txBody>
          <a:bodyPr wrap="square" lIns="0" tIns="0" rIns="0" bIns="0" rtlCol="0">
            <a:spAutoFit/>
          </a:bodyPr>
          <a:lstStyle/>
          <a:p>
            <a:r>
              <a:rPr lang="pl-PL" sz="8000" b="1" baseline="30000" dirty="0"/>
              <a:t>Dziękuję za uwagę</a:t>
            </a:r>
            <a:r>
              <a:rPr lang="pl-PL" sz="8000" baseline="30000" dirty="0"/>
              <a:t> </a:t>
            </a:r>
          </a:p>
          <a:p>
            <a:r>
              <a:rPr lang="pl-PL" sz="6000" b="1" baseline="30000" dirty="0"/>
              <a:t>							</a:t>
            </a:r>
            <a:r>
              <a:rPr lang="pl-PL" sz="4000" b="1" baseline="30000" dirty="0" err="1"/>
              <a:t>mł.asp.Tomasz</a:t>
            </a:r>
            <a:r>
              <a:rPr lang="pl-PL" sz="4000" b="1" baseline="30000" dirty="0"/>
              <a:t> Kukułka</a:t>
            </a:r>
            <a:r>
              <a:rPr lang="pl-PL" sz="4000" b="1" dirty="0"/>
              <a:t> </a:t>
            </a:r>
            <a:endParaRPr lang="pl-PL" sz="4000" b="1" baseline="30000" dirty="0"/>
          </a:p>
        </p:txBody>
      </p:sp>
      <p:sp>
        <p:nvSpPr>
          <p:cNvPr id="4" name="pole tekstowe 3"/>
          <p:cNvSpPr txBox="1"/>
          <p:nvPr/>
        </p:nvSpPr>
        <p:spPr>
          <a:xfrm>
            <a:off x="975696" y="1417096"/>
            <a:ext cx="6679139" cy="1231106"/>
          </a:xfrm>
          <a:prstGeom prst="rect">
            <a:avLst/>
          </a:prstGeom>
          <a:noFill/>
        </p:spPr>
        <p:txBody>
          <a:bodyPr wrap="square" lIns="0" tIns="0" rIns="0" bIns="0" rtlCol="0">
            <a:spAutoFit/>
          </a:bodyPr>
          <a:lstStyle/>
          <a:p>
            <a:r>
              <a:rPr lang="pl-PL" sz="3200" b="1" dirty="0">
                <a:solidFill>
                  <a:schemeClr val="bg1"/>
                </a:solidFill>
              </a:rPr>
              <a:t>n</a:t>
            </a:r>
            <a:r>
              <a:rPr lang="pl-PL" sz="3200" dirty="0">
                <a:solidFill>
                  <a:schemeClr val="bg1"/>
                </a:solidFill>
              </a:rPr>
              <a:t>.</a:t>
            </a:r>
          </a:p>
          <a:p>
            <a:r>
              <a:rPr lang="pl-PL" sz="2400" dirty="0">
                <a:solidFill>
                  <a:schemeClr val="bg1"/>
                </a:solidFill>
              </a:rPr>
              <a:t>Małopolskie debaty </a:t>
            </a:r>
            <a:br>
              <a:rPr lang="pl-PL" sz="2400" dirty="0">
                <a:solidFill>
                  <a:schemeClr val="bg1"/>
                </a:solidFill>
              </a:rPr>
            </a:br>
            <a:r>
              <a:rPr lang="pl-PL" sz="2400" dirty="0">
                <a:solidFill>
                  <a:schemeClr val="bg1"/>
                </a:solidFill>
              </a:rPr>
              <a:t>o problemach osób starszych</a:t>
            </a:r>
          </a:p>
        </p:txBody>
      </p:sp>
      <p:sp>
        <p:nvSpPr>
          <p:cNvPr id="15" name="pole tekstowe 14"/>
          <p:cNvSpPr txBox="1"/>
          <p:nvPr/>
        </p:nvSpPr>
        <p:spPr>
          <a:xfrm>
            <a:off x="1145047" y="4259494"/>
            <a:ext cx="10103958" cy="369332"/>
          </a:xfrm>
          <a:prstGeom prst="rect">
            <a:avLst/>
          </a:prstGeom>
          <a:noFill/>
        </p:spPr>
        <p:txBody>
          <a:bodyPr wrap="square" lIns="0" tIns="0" rIns="0" bIns="0" rtlCol="0">
            <a:spAutoFit/>
          </a:bodyPr>
          <a:lstStyle/>
          <a:p>
            <a:r>
              <a:rPr lang="pl-PL" sz="2400" dirty="0">
                <a:solidFill>
                  <a:schemeClr val="bg1"/>
                </a:solidFill>
              </a:rPr>
              <a:t>Spotkanie w II LO w Prudniku, 8 grudnia 2016</a:t>
            </a:r>
            <a:endParaRPr lang="pl-PL" sz="2400" baseline="30000" dirty="0">
              <a:solidFill>
                <a:schemeClr val="bg1"/>
              </a:solidFill>
            </a:endParaRPr>
          </a:p>
        </p:txBody>
      </p:sp>
      <p:pic>
        <p:nvPicPr>
          <p:cNvPr id="18" name="Picture 2" descr="Policj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355" y="1520309"/>
            <a:ext cx="4286250" cy="279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inde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87" y="975859"/>
            <a:ext cx="3600450" cy="24495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Tomek\Desktop\RazemBezp.jpg"/>
          <p:cNvPicPr>
            <a:picLocks noChangeAspect="1" noChangeArrowheads="1"/>
          </p:cNvPicPr>
          <p:nvPr/>
        </p:nvPicPr>
        <p:blipFill>
          <a:blip r:embed="rId5"/>
          <a:srcRect/>
          <a:stretch>
            <a:fillRect/>
          </a:stretch>
        </p:blipFill>
        <p:spPr bwMode="auto">
          <a:xfrm>
            <a:off x="890724" y="0"/>
            <a:ext cx="5734050" cy="1419225"/>
          </a:xfrm>
          <a:prstGeom prst="rect">
            <a:avLst/>
          </a:prstGeom>
          <a:noFill/>
        </p:spPr>
      </p:pic>
    </p:spTree>
    <p:extLst>
      <p:ext uri="{BB962C8B-B14F-4D97-AF65-F5344CB8AC3E}">
        <p14:creationId xmlns:p14="http://schemas.microsoft.com/office/powerpoint/2010/main" val="56354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3771" y="518160"/>
            <a:ext cx="8883748" cy="1320800"/>
          </a:xfrm>
        </p:spPr>
        <p:txBody>
          <a:bodyPr>
            <a:noAutofit/>
          </a:bodyPr>
          <a:lstStyle/>
          <a:p>
            <a:pPr algn="ctr"/>
            <a:r>
              <a:rPr lang="pl-PL" sz="2800" b="1" dirty="0">
                <a:solidFill>
                  <a:schemeClr val="tx1"/>
                </a:solidFill>
              </a:rPr>
              <a:t> METODA „NA POLICJANTA” i „NA FUNKCJONARIUSZA CBŚ’’</a:t>
            </a:r>
            <a:br>
              <a:rPr lang="pl-PL" sz="2800" b="1" dirty="0">
                <a:solidFill>
                  <a:schemeClr val="tx1"/>
                </a:solidFill>
              </a:rPr>
            </a:br>
            <a:br>
              <a:rPr lang="pl-PL" sz="2800" dirty="0">
                <a:solidFill>
                  <a:schemeClr val="tx1"/>
                </a:solidFill>
              </a:rPr>
            </a:br>
            <a:r>
              <a:rPr lang="pl-PL" sz="2400" b="1" dirty="0">
                <a:solidFill>
                  <a:schemeClr val="tx1"/>
                </a:solidFill>
              </a:rPr>
              <a:t>Wygląda to tak: zwykle tego samego dnia, po telefonie od fałszywego krewnego, dzwoni drugi oszust, podający się za policjanta, który informuje, że rozpracowuje grupę oszustów działających metodą „na wnuczka” lub „na krewnego”.</a:t>
            </a:r>
            <a:br>
              <a:rPr lang="pl-PL" sz="2400" b="1" dirty="0">
                <a:solidFill>
                  <a:schemeClr val="tx1"/>
                </a:solidFill>
              </a:rPr>
            </a:br>
            <a:br>
              <a:rPr lang="pl-PL" sz="2400" b="1" dirty="0">
                <a:solidFill>
                  <a:schemeClr val="tx1"/>
                </a:solidFill>
              </a:rPr>
            </a:br>
            <a:r>
              <a:rPr lang="pl-PL" sz="2400" b="1" dirty="0">
                <a:solidFill>
                  <a:schemeClr val="tx1"/>
                </a:solidFill>
              </a:rPr>
              <a:t>Prosi on o pomoc i udział w policyjnej operacji oraz przygotowanie pieniędzy, po które zgłosi się ktoś wysłany przez niego, a nawet on sam. Często osoba podająca się za funkcjonariusza, prosi o przekazanie pieniędzy na wskazane konto bankowe bądź przekazanie ich w umówionym miejscu.</a:t>
            </a:r>
            <a:endParaRPr lang="pl-PL" sz="2400" dirty="0">
              <a:solidFill>
                <a:schemeClr val="tx1"/>
              </a:solidFill>
            </a:endParaRP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0571" y="998807"/>
            <a:ext cx="2721429" cy="2332222"/>
          </a:xfrm>
        </p:spPr>
      </p:pic>
      <p:pic>
        <p:nvPicPr>
          <p:cNvPr id="3074" name="Picture 2" descr="C:\Users\Tomek\Desktop\logo.jpg"/>
          <p:cNvPicPr>
            <a:picLocks noChangeAspect="1" noChangeArrowheads="1"/>
          </p:cNvPicPr>
          <p:nvPr/>
        </p:nvPicPr>
        <p:blipFill>
          <a:blip r:embed="rId3"/>
          <a:srcRect/>
          <a:stretch>
            <a:fillRect/>
          </a:stretch>
        </p:blipFill>
        <p:spPr bwMode="auto">
          <a:xfrm>
            <a:off x="0" y="0"/>
            <a:ext cx="875211" cy="1123406"/>
          </a:xfrm>
          <a:prstGeom prst="rect">
            <a:avLst/>
          </a:prstGeom>
          <a:noFill/>
        </p:spPr>
      </p:pic>
    </p:spTree>
    <p:extLst>
      <p:ext uri="{BB962C8B-B14F-4D97-AF65-F5344CB8AC3E}">
        <p14:creationId xmlns:p14="http://schemas.microsoft.com/office/powerpoint/2010/main" val="239807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defRPr/>
            </a:pPr>
            <a:r>
              <a:rPr lang="pl-PL" dirty="0"/>
              <a:t>Legitymacja funkcjonariusza Policji</a:t>
            </a:r>
          </a:p>
        </p:txBody>
      </p:sp>
      <p:sp>
        <p:nvSpPr>
          <p:cNvPr id="3" name="Symbol zastępczy zawartości 2"/>
          <p:cNvSpPr>
            <a:spLocks noGrp="1"/>
          </p:cNvSpPr>
          <p:nvPr>
            <p:ph idx="1"/>
          </p:nvPr>
        </p:nvSpPr>
        <p:spPr>
          <a:xfrm>
            <a:off x="838200" y="1825625"/>
            <a:ext cx="11353800" cy="4351338"/>
          </a:xfrm>
        </p:spPr>
        <p:txBody>
          <a:bodyPr/>
          <a:lstStyle/>
          <a:p>
            <a:pPr marL="0" indent="0">
              <a:buNone/>
              <a:defRPr/>
            </a:pPr>
            <a:r>
              <a:rPr lang="pl-PL" dirty="0"/>
              <a:t>.</a:t>
            </a:r>
          </a:p>
        </p:txBody>
      </p:sp>
      <p:pic>
        <p:nvPicPr>
          <p:cNvPr id="53252" name="Picture 2" descr="C:\Users\zbigniew.przybek\Desktop\leg\a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62" y="1499053"/>
            <a:ext cx="30765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3" descr="C:\Users\zbigniew.przybek\Desktop\leg\rew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41" y="1518013"/>
            <a:ext cx="31623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Tomek\Desktop\logo.jpg"/>
          <p:cNvPicPr>
            <a:picLocks noChangeAspect="1" noChangeArrowheads="1"/>
          </p:cNvPicPr>
          <p:nvPr/>
        </p:nvPicPr>
        <p:blipFill>
          <a:blip r:embed="rId4"/>
          <a:srcRect/>
          <a:stretch>
            <a:fillRect/>
          </a:stretch>
        </p:blipFill>
        <p:spPr bwMode="auto">
          <a:xfrm>
            <a:off x="0" y="209007"/>
            <a:ext cx="1048295" cy="1005840"/>
          </a:xfrm>
          <a:prstGeom prst="rect">
            <a:avLst/>
          </a:prstGeom>
          <a:noFill/>
        </p:spPr>
      </p:pic>
      <p:pic>
        <p:nvPicPr>
          <p:cNvPr id="1026" name="Picture 2" descr="F:\P1030339.JPG"/>
          <p:cNvPicPr>
            <a:picLocks noChangeAspect="1" noChangeArrowheads="1"/>
          </p:cNvPicPr>
          <p:nvPr/>
        </p:nvPicPr>
        <p:blipFill>
          <a:blip r:embed="rId5"/>
          <a:srcRect/>
          <a:stretch>
            <a:fillRect/>
          </a:stretch>
        </p:blipFill>
        <p:spPr bwMode="auto">
          <a:xfrm>
            <a:off x="7377229" y="1593668"/>
            <a:ext cx="3145023" cy="4741817"/>
          </a:xfrm>
          <a:prstGeom prst="rect">
            <a:avLst/>
          </a:prstGeom>
          <a:noFill/>
        </p:spPr>
      </p:pic>
    </p:spTree>
    <p:extLst>
      <p:ext uri="{BB962C8B-B14F-4D97-AF65-F5344CB8AC3E}">
        <p14:creationId xmlns:p14="http://schemas.microsoft.com/office/powerpoint/2010/main" val="153200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defRPr/>
            </a:pPr>
            <a:r>
              <a:rPr lang="pl-PL" sz="4000" b="1" dirty="0"/>
              <a:t>Przykłady najczęstszych oszustw </a:t>
            </a:r>
            <a:r>
              <a:rPr lang="pl-PL" sz="2400" b="1" i="1" dirty="0">
                <a:solidFill>
                  <a:schemeClr val="folHlink"/>
                </a:solidFill>
              </a:rPr>
              <a:t>sposób działania sprawców</a:t>
            </a:r>
          </a:p>
        </p:txBody>
      </p:sp>
      <p:sp>
        <p:nvSpPr>
          <p:cNvPr id="38915" name="Rectangle 3"/>
          <p:cNvSpPr>
            <a:spLocks noGrp="1" noChangeArrowheads="1"/>
          </p:cNvSpPr>
          <p:nvPr>
            <p:ph idx="1"/>
          </p:nvPr>
        </p:nvSpPr>
        <p:spPr>
          <a:xfrm>
            <a:off x="677334" y="2730137"/>
            <a:ext cx="8596668" cy="3311225"/>
          </a:xfrm>
        </p:spPr>
        <p:txBody>
          <a:bodyPr/>
          <a:lstStyle/>
          <a:p>
            <a:pPr algn="just" eaLnBrk="1" hangingPunct="1">
              <a:lnSpc>
                <a:spcPct val="90000"/>
              </a:lnSpc>
              <a:defRPr/>
            </a:pPr>
            <a:r>
              <a:rPr lang="pl-PL" b="1" dirty="0">
                <a:solidFill>
                  <a:srgbClr val="FF3300"/>
                </a:solidFill>
                <a:latin typeface="Arial" charset="0"/>
              </a:rPr>
              <a:t>fałszywi przedstawiciele opieki społecznej</a:t>
            </a:r>
            <a:r>
              <a:rPr lang="pl-PL" dirty="0">
                <a:solidFill>
                  <a:srgbClr val="FF3300"/>
                </a:solidFill>
                <a:latin typeface="Arial" charset="0"/>
              </a:rPr>
              <a:t>-</a:t>
            </a:r>
            <a:r>
              <a:rPr lang="pl-PL" dirty="0">
                <a:latin typeface="Arial" charset="0"/>
              </a:rPr>
              <a:t> którzy informują osobę np. że dostała zapomogę w wysokości 100 zł, wręczają banknot 200 zł prosząc o wydanie reszty,/ po jej wydaniu osoba dostaje fałszywy banknot 200 zł/ bądź też w tym czasie wykorzystując nieuwagę osoby dokonują kradzieży mieszkaniowej.</a:t>
            </a:r>
          </a:p>
          <a:p>
            <a:pPr eaLnBrk="1" hangingPunct="1">
              <a:lnSpc>
                <a:spcPct val="90000"/>
              </a:lnSpc>
              <a:defRPr/>
            </a:pPr>
            <a:endParaRPr lang="pl-PL" dirty="0">
              <a:latin typeface="Arial" charset="0"/>
            </a:endParaRPr>
          </a:p>
          <a:p>
            <a:pPr algn="ctr" eaLnBrk="1" hangingPunct="1">
              <a:lnSpc>
                <a:spcPct val="90000"/>
              </a:lnSpc>
              <a:buFontTx/>
              <a:buNone/>
              <a:defRPr/>
            </a:pPr>
            <a:r>
              <a:rPr lang="pl-PL" dirty="0">
                <a:solidFill>
                  <a:srgbClr val="FF0000"/>
                </a:solidFill>
                <a:latin typeface="Arial" charset="0"/>
              </a:rPr>
              <a:t>   UWAGA! </a:t>
            </a:r>
          </a:p>
          <a:p>
            <a:pPr algn="ctr" eaLnBrk="1" hangingPunct="1">
              <a:lnSpc>
                <a:spcPct val="90000"/>
              </a:lnSpc>
              <a:buFontTx/>
              <a:buNone/>
              <a:defRPr/>
            </a:pPr>
            <a:r>
              <a:rPr lang="pl-PL" dirty="0">
                <a:solidFill>
                  <a:srgbClr val="FF0000"/>
                </a:solidFill>
                <a:latin typeface="Arial" charset="0"/>
              </a:rPr>
              <a:t>Każdy pracownik socjalny posiada legitymację </a:t>
            </a:r>
          </a:p>
          <a:p>
            <a:pPr eaLnBrk="1" hangingPunct="1">
              <a:lnSpc>
                <a:spcPct val="90000"/>
              </a:lnSpc>
              <a:defRPr/>
            </a:pPr>
            <a:endParaRPr lang="pl-PL" dirty="0">
              <a:latin typeface="Arial" charset="0"/>
            </a:endParaRPr>
          </a:p>
          <a:p>
            <a:pPr eaLnBrk="1" hangingPunct="1">
              <a:lnSpc>
                <a:spcPct val="90000"/>
              </a:lnSpc>
              <a:defRPr/>
            </a:pPr>
            <a:endParaRPr lang="pl-PL" dirty="0"/>
          </a:p>
        </p:txBody>
      </p:sp>
      <p:pic>
        <p:nvPicPr>
          <p:cNvPr id="2050" name="Picture 2" descr="C:\Users\Tomek\Desktop\images.jpg"/>
          <p:cNvPicPr>
            <a:picLocks noChangeAspect="1" noChangeArrowheads="1"/>
          </p:cNvPicPr>
          <p:nvPr/>
        </p:nvPicPr>
        <p:blipFill>
          <a:blip r:embed="rId2"/>
          <a:srcRect/>
          <a:stretch>
            <a:fillRect/>
          </a:stretch>
        </p:blipFill>
        <p:spPr bwMode="auto">
          <a:xfrm>
            <a:off x="7710216" y="4307749"/>
            <a:ext cx="2466975" cy="1847850"/>
          </a:xfrm>
          <a:prstGeom prst="rect">
            <a:avLst/>
          </a:prstGeom>
          <a:noFill/>
        </p:spPr>
      </p:pic>
      <p:pic>
        <p:nvPicPr>
          <p:cNvPr id="2051" name="Picture 3" descr="C:\Users\Tomek\Desktop\images (1).jpg"/>
          <p:cNvPicPr>
            <a:picLocks noChangeAspect="1" noChangeArrowheads="1"/>
          </p:cNvPicPr>
          <p:nvPr/>
        </p:nvPicPr>
        <p:blipFill>
          <a:blip r:embed="rId3"/>
          <a:srcRect/>
          <a:stretch>
            <a:fillRect/>
          </a:stretch>
        </p:blipFill>
        <p:spPr bwMode="auto">
          <a:xfrm>
            <a:off x="9002486" y="1407387"/>
            <a:ext cx="2286000" cy="1247775"/>
          </a:xfrm>
          <a:prstGeom prst="rect">
            <a:avLst/>
          </a:prstGeom>
          <a:noFill/>
        </p:spPr>
      </p:pic>
      <p:pic>
        <p:nvPicPr>
          <p:cNvPr id="5122" name="Picture 2" descr="C:\Users\Tomek\Desktop\logo.jpg"/>
          <p:cNvPicPr>
            <a:picLocks noChangeAspect="1" noChangeArrowheads="1"/>
          </p:cNvPicPr>
          <p:nvPr/>
        </p:nvPicPr>
        <p:blipFill>
          <a:blip r:embed="rId4"/>
          <a:srcRect/>
          <a:stretch>
            <a:fillRect/>
          </a:stretch>
        </p:blipFill>
        <p:spPr bwMode="auto">
          <a:xfrm>
            <a:off x="0" y="1"/>
            <a:ext cx="992777" cy="979714"/>
          </a:xfrm>
          <a:prstGeom prst="rect">
            <a:avLst/>
          </a:prstGeom>
          <a:noFill/>
        </p:spPr>
      </p:pic>
    </p:spTree>
    <p:extLst>
      <p:ext uri="{BB962C8B-B14F-4D97-AF65-F5344CB8AC3E}">
        <p14:creationId xmlns:p14="http://schemas.microsoft.com/office/powerpoint/2010/main" val="389711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defRPr/>
            </a:pPr>
            <a:r>
              <a:rPr lang="pl-PL" sz="4000" dirty="0"/>
              <a:t>Wzór legitymacji pracownika socjalnego OPS </a:t>
            </a:r>
          </a:p>
        </p:txBody>
      </p:sp>
      <p:sp>
        <p:nvSpPr>
          <p:cNvPr id="39939" name="Rectangle 3"/>
          <p:cNvSpPr>
            <a:spLocks noGrp="1" noChangeArrowheads="1"/>
          </p:cNvSpPr>
          <p:nvPr>
            <p:ph idx="1"/>
          </p:nvPr>
        </p:nvSpPr>
        <p:spPr>
          <a:xfrm>
            <a:off x="2133600" y="1905000"/>
            <a:ext cx="7848600" cy="4267200"/>
          </a:xfrm>
        </p:spPr>
        <p:txBody>
          <a:bodyPr/>
          <a:lstStyle/>
          <a:p>
            <a:pPr eaLnBrk="1" hangingPunct="1">
              <a:defRPr/>
            </a:pPr>
            <a:endParaRPr lang="pl-PL"/>
          </a:p>
        </p:txBody>
      </p:sp>
      <p:pic>
        <p:nvPicPr>
          <p:cNvPr id="55300" name="Picture 4" descr="Nowy Dokument 3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8001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Tomek\Desktop\logo.jpg"/>
          <p:cNvPicPr>
            <a:picLocks noChangeAspect="1" noChangeArrowheads="1"/>
          </p:cNvPicPr>
          <p:nvPr/>
        </p:nvPicPr>
        <p:blipFill>
          <a:blip r:embed="rId3"/>
          <a:srcRect/>
          <a:stretch>
            <a:fillRect/>
          </a:stretch>
        </p:blipFill>
        <p:spPr bwMode="auto">
          <a:xfrm>
            <a:off x="0" y="156756"/>
            <a:ext cx="1218112" cy="1188720"/>
          </a:xfrm>
          <a:prstGeom prst="rect">
            <a:avLst/>
          </a:prstGeom>
          <a:noFill/>
        </p:spPr>
      </p:pic>
    </p:spTree>
    <p:extLst>
      <p:ext uri="{BB962C8B-B14F-4D97-AF65-F5344CB8AC3E}">
        <p14:creationId xmlns:p14="http://schemas.microsoft.com/office/powerpoint/2010/main" val="244127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defRPr/>
            </a:pPr>
            <a:r>
              <a:rPr lang="pl-PL" sz="4000" b="1" dirty="0"/>
              <a:t>Przykłady najczęstszych oszustw </a:t>
            </a:r>
            <a:r>
              <a:rPr lang="pl-PL" sz="2400" b="1" i="1" dirty="0">
                <a:solidFill>
                  <a:schemeClr val="folHlink"/>
                </a:solidFill>
              </a:rPr>
              <a:t>sposób działania sprawców</a:t>
            </a:r>
          </a:p>
        </p:txBody>
      </p:sp>
      <p:sp>
        <p:nvSpPr>
          <p:cNvPr id="40963" name="Rectangle 3"/>
          <p:cNvSpPr>
            <a:spLocks noGrp="1" noChangeArrowheads="1"/>
          </p:cNvSpPr>
          <p:nvPr>
            <p:ph idx="1"/>
          </p:nvPr>
        </p:nvSpPr>
        <p:spPr>
          <a:xfrm>
            <a:off x="729586" y="2121400"/>
            <a:ext cx="7304071" cy="3880773"/>
          </a:xfrm>
        </p:spPr>
        <p:txBody>
          <a:bodyPr/>
          <a:lstStyle/>
          <a:p>
            <a:pPr algn="just" eaLnBrk="1" hangingPunct="1">
              <a:lnSpc>
                <a:spcPct val="90000"/>
              </a:lnSpc>
              <a:defRPr/>
            </a:pPr>
            <a:r>
              <a:rPr lang="pl-PL" b="1" dirty="0">
                <a:solidFill>
                  <a:srgbClr val="FF3300"/>
                </a:solidFill>
                <a:latin typeface="Arial" charset="0"/>
              </a:rPr>
              <a:t>na inkasenta-</a:t>
            </a:r>
            <a:r>
              <a:rPr lang="pl-PL" dirty="0">
                <a:latin typeface="Arial" charset="0"/>
              </a:rPr>
              <a:t> tzn. osoba podaje się za pracownika gazowni, spółdzielni mieszkaniowej, kominiarza itp. i zwraca się o zapłatę jakichś świadczeń np. dopłata do rachunku za gaz, za wymianę okien, wymiana bądź przegląd piecyka gazowego itp.</a:t>
            </a:r>
          </a:p>
          <a:p>
            <a:pPr marL="0" indent="0" algn="just">
              <a:buNone/>
              <a:defRPr/>
            </a:pPr>
            <a:endParaRPr lang="pl-PL" dirty="0">
              <a:latin typeface="Arial" charset="0"/>
            </a:endParaRPr>
          </a:p>
          <a:p>
            <a:pPr marL="0" indent="0" algn="ctr">
              <a:buNone/>
              <a:defRPr/>
            </a:pPr>
            <a:r>
              <a:rPr lang="pl-PL" u="sng" dirty="0">
                <a:solidFill>
                  <a:srgbClr val="FF0000"/>
                </a:solidFill>
                <a:latin typeface="Arial" charset="0"/>
              </a:rPr>
              <a:t>UWAGA!</a:t>
            </a:r>
            <a:r>
              <a:rPr lang="pl-PL" dirty="0">
                <a:solidFill>
                  <a:srgbClr val="FF0000"/>
                </a:solidFill>
                <a:latin typeface="Arial" charset="0"/>
              </a:rPr>
              <a:t> </a:t>
            </a:r>
          </a:p>
          <a:p>
            <a:pPr marL="0" indent="0" algn="ctr">
              <a:buNone/>
              <a:defRPr/>
            </a:pPr>
            <a:r>
              <a:rPr lang="pl-PL" dirty="0">
                <a:solidFill>
                  <a:srgbClr val="FF0000"/>
                </a:solidFill>
                <a:latin typeface="Arial" charset="0"/>
              </a:rPr>
              <a:t>pracownicy Spółdzielni Mieszkaniowej  posiadają identyfikatory</a:t>
            </a:r>
            <a:br>
              <a:rPr lang="pl-PL" dirty="0">
                <a:solidFill>
                  <a:srgbClr val="FF0000"/>
                </a:solidFill>
                <a:latin typeface="Arial" charset="0"/>
              </a:rPr>
            </a:br>
            <a:r>
              <a:rPr lang="pl-PL" dirty="0">
                <a:solidFill>
                  <a:srgbClr val="FF0000"/>
                </a:solidFill>
                <a:latin typeface="Arial" charset="0"/>
              </a:rPr>
              <a:t> z pieczątką spółdzielni, oraz uniformy z logo spółdzielni </a:t>
            </a:r>
          </a:p>
          <a:p>
            <a:pPr eaLnBrk="1" hangingPunct="1">
              <a:lnSpc>
                <a:spcPct val="90000"/>
              </a:lnSpc>
              <a:buFontTx/>
              <a:buNone/>
              <a:defRPr/>
            </a:pPr>
            <a:endParaRPr lang="pl-PL" dirty="0">
              <a:latin typeface="Arial" charset="0"/>
            </a:endParaRPr>
          </a:p>
          <a:p>
            <a:pPr eaLnBrk="1" hangingPunct="1">
              <a:lnSpc>
                <a:spcPct val="90000"/>
              </a:lnSpc>
              <a:defRPr/>
            </a:pPr>
            <a:endParaRPr lang="pl-PL" dirty="0"/>
          </a:p>
        </p:txBody>
      </p:sp>
      <p:pic>
        <p:nvPicPr>
          <p:cNvPr id="3075" name="Picture 3" descr="C:\Users\Tomek\Desktop\157-46161.jpg"/>
          <p:cNvPicPr>
            <a:picLocks noChangeAspect="1" noChangeArrowheads="1"/>
          </p:cNvPicPr>
          <p:nvPr/>
        </p:nvPicPr>
        <p:blipFill>
          <a:blip r:embed="rId2"/>
          <a:srcRect/>
          <a:stretch>
            <a:fillRect/>
          </a:stretch>
        </p:blipFill>
        <p:spPr bwMode="auto">
          <a:xfrm>
            <a:off x="8974183" y="1580605"/>
            <a:ext cx="2904308" cy="2521132"/>
          </a:xfrm>
          <a:prstGeom prst="rect">
            <a:avLst/>
          </a:prstGeom>
          <a:noFill/>
        </p:spPr>
      </p:pic>
      <p:pic>
        <p:nvPicPr>
          <p:cNvPr id="7170" name="Picture 2" descr="C:\Users\Tomek\Desktop\logo.jpg"/>
          <p:cNvPicPr>
            <a:picLocks noChangeAspect="1" noChangeArrowheads="1"/>
          </p:cNvPicPr>
          <p:nvPr/>
        </p:nvPicPr>
        <p:blipFill>
          <a:blip r:embed="rId3"/>
          <a:srcRect/>
          <a:stretch>
            <a:fillRect/>
          </a:stretch>
        </p:blipFill>
        <p:spPr bwMode="auto">
          <a:xfrm>
            <a:off x="0" y="1"/>
            <a:ext cx="1045029" cy="1188720"/>
          </a:xfrm>
          <a:prstGeom prst="rect">
            <a:avLst/>
          </a:prstGeom>
          <a:noFill/>
        </p:spPr>
      </p:pic>
    </p:spTree>
    <p:extLst>
      <p:ext uri="{BB962C8B-B14F-4D97-AF65-F5344CB8AC3E}">
        <p14:creationId xmlns:p14="http://schemas.microsoft.com/office/powerpoint/2010/main" val="608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defRPr/>
            </a:pPr>
            <a:r>
              <a:rPr lang="pl-PL" sz="4000" dirty="0">
                <a:solidFill>
                  <a:srgbClr val="FF3300"/>
                </a:solidFill>
              </a:rPr>
              <a:t>Gazownia- Górnośląska Spółka Gazownictwa</a:t>
            </a:r>
          </a:p>
        </p:txBody>
      </p:sp>
      <p:sp>
        <p:nvSpPr>
          <p:cNvPr id="57347" name="Rectangle 3"/>
          <p:cNvSpPr>
            <a:spLocks noGrp="1" noChangeArrowheads="1"/>
          </p:cNvSpPr>
          <p:nvPr>
            <p:ph idx="1"/>
          </p:nvPr>
        </p:nvSpPr>
        <p:spPr>
          <a:xfrm>
            <a:off x="1058091" y="1752600"/>
            <a:ext cx="8334103" cy="4267200"/>
          </a:xfrm>
        </p:spPr>
        <p:txBody>
          <a:bodyPr>
            <a:normAutofit lnSpcReduction="10000"/>
          </a:bodyPr>
          <a:lstStyle/>
          <a:p>
            <a:pPr algn="just" eaLnBrk="1" hangingPunct="1">
              <a:lnSpc>
                <a:spcPct val="90000"/>
              </a:lnSpc>
              <a:buFont typeface="Wingdings" pitchFamily="2" charset="2"/>
              <a:buChar char="Ø"/>
              <a:defRPr/>
            </a:pPr>
            <a:endParaRPr lang="pl-PL" dirty="0"/>
          </a:p>
          <a:p>
            <a:pPr algn="just" eaLnBrk="1" hangingPunct="1">
              <a:lnSpc>
                <a:spcPct val="90000"/>
              </a:lnSpc>
              <a:buFont typeface="Wingdings" pitchFamily="2" charset="2"/>
              <a:buChar char="Ø"/>
              <a:defRPr/>
            </a:pPr>
            <a:endParaRPr lang="pl-PL" dirty="0"/>
          </a:p>
          <a:p>
            <a:pPr algn="just" eaLnBrk="1" hangingPunct="1">
              <a:lnSpc>
                <a:spcPct val="90000"/>
              </a:lnSpc>
              <a:buFont typeface="Wingdings" pitchFamily="2" charset="2"/>
              <a:buChar char="Ø"/>
              <a:defRPr/>
            </a:pPr>
            <a:r>
              <a:rPr lang="pl-PL" dirty="0">
                <a:solidFill>
                  <a:schemeClr val="tx1"/>
                </a:solidFill>
              </a:rPr>
              <a:t>Pracownicy gazowni nie wchodzą do mieszkań – chyba że przyjeżdżają wymienić gazomierz.</a:t>
            </a:r>
          </a:p>
          <a:p>
            <a:pPr algn="just" eaLnBrk="1" hangingPunct="1">
              <a:lnSpc>
                <a:spcPct val="90000"/>
              </a:lnSpc>
              <a:buFont typeface="Wingdings" pitchFamily="2" charset="2"/>
              <a:buChar char="Ø"/>
              <a:defRPr/>
            </a:pPr>
            <a:r>
              <a:rPr lang="pl-PL" dirty="0">
                <a:solidFill>
                  <a:schemeClr val="tx1"/>
                </a:solidFill>
              </a:rPr>
              <a:t>Mają legitymację służbową. </a:t>
            </a:r>
          </a:p>
          <a:p>
            <a:pPr eaLnBrk="1" hangingPunct="1">
              <a:lnSpc>
                <a:spcPct val="90000"/>
              </a:lnSpc>
              <a:defRPr/>
            </a:pPr>
            <a:r>
              <a:rPr lang="pl-PL" dirty="0">
                <a:solidFill>
                  <a:schemeClr val="tx1"/>
                </a:solidFill>
              </a:rPr>
              <a:t>Monterzy są ubrani w uniformy służbowe. </a:t>
            </a:r>
          </a:p>
          <a:p>
            <a:pPr eaLnBrk="1" hangingPunct="1">
              <a:lnSpc>
                <a:spcPct val="90000"/>
              </a:lnSpc>
              <a:defRPr/>
            </a:pPr>
            <a:r>
              <a:rPr lang="pl-PL" dirty="0">
                <a:solidFill>
                  <a:schemeClr val="tx1"/>
                </a:solidFill>
              </a:rPr>
              <a:t>Tzw. „</a:t>
            </a:r>
            <a:r>
              <a:rPr lang="pl-PL" dirty="0" err="1">
                <a:solidFill>
                  <a:schemeClr val="tx1"/>
                </a:solidFill>
              </a:rPr>
              <a:t>odczytywacze</a:t>
            </a:r>
            <a:r>
              <a:rPr lang="pl-PL" dirty="0">
                <a:solidFill>
                  <a:schemeClr val="tx1"/>
                </a:solidFill>
              </a:rPr>
              <a:t>”,  mają legitymacje.</a:t>
            </a:r>
          </a:p>
          <a:p>
            <a:pPr>
              <a:lnSpc>
                <a:spcPct val="80000"/>
              </a:lnSpc>
              <a:buNone/>
              <a:defRPr/>
            </a:pPr>
            <a:r>
              <a:rPr lang="pl-PL" dirty="0">
                <a:solidFill>
                  <a:schemeClr val="tx1"/>
                </a:solidFill>
              </a:rPr>
              <a:t>     Tzw. „</a:t>
            </a:r>
            <a:r>
              <a:rPr lang="pl-PL" dirty="0" err="1">
                <a:solidFill>
                  <a:schemeClr val="tx1"/>
                </a:solidFill>
              </a:rPr>
              <a:t>Sieciowcy</a:t>
            </a:r>
            <a:r>
              <a:rPr lang="pl-PL" dirty="0">
                <a:solidFill>
                  <a:schemeClr val="tx1"/>
                </a:solidFill>
              </a:rPr>
              <a:t>”- przyjeżdżają na </a:t>
            </a:r>
            <a:r>
              <a:rPr lang="pl-PL" dirty="0" err="1">
                <a:solidFill>
                  <a:schemeClr val="tx1"/>
                </a:solidFill>
              </a:rPr>
              <a:t>tzw</a:t>
            </a:r>
            <a:r>
              <a:rPr lang="pl-PL" dirty="0">
                <a:solidFill>
                  <a:schemeClr val="tx1"/>
                </a:solidFill>
              </a:rPr>
              <a:t> awarie, i wymianę liczników. Mają      samochód służbowy, są w uniformach.</a:t>
            </a:r>
          </a:p>
          <a:p>
            <a:pPr>
              <a:lnSpc>
                <a:spcPct val="80000"/>
              </a:lnSpc>
              <a:buNone/>
              <a:defRPr/>
            </a:pPr>
            <a:r>
              <a:rPr lang="pl-PL" dirty="0">
                <a:solidFill>
                  <a:schemeClr val="tx1"/>
                </a:solidFill>
              </a:rPr>
              <a:t>      Nie wydają żadnych aprobat czy zleceń na wykonywanie badań wody.</a:t>
            </a:r>
          </a:p>
          <a:p>
            <a:pPr>
              <a:lnSpc>
                <a:spcPct val="80000"/>
              </a:lnSpc>
              <a:buNone/>
              <a:defRPr/>
            </a:pPr>
            <a:r>
              <a:rPr lang="pl-PL" dirty="0">
                <a:solidFill>
                  <a:srgbClr val="FF3300"/>
                </a:solidFill>
              </a:rPr>
              <a:t>UWAGA!</a:t>
            </a:r>
          </a:p>
          <a:p>
            <a:pPr>
              <a:lnSpc>
                <a:spcPct val="80000"/>
              </a:lnSpc>
              <a:buNone/>
              <a:defRPr/>
            </a:pPr>
            <a:r>
              <a:rPr lang="pl-PL" dirty="0">
                <a:solidFill>
                  <a:schemeClr val="tx1"/>
                </a:solidFill>
              </a:rPr>
              <a:t>Należy być wyczulonym na osoby próbujące sprzedać różnego typu filtry, czy inne urządzenia do uzdatniania wody. </a:t>
            </a:r>
          </a:p>
          <a:p>
            <a:pPr eaLnBrk="1" hangingPunct="1">
              <a:lnSpc>
                <a:spcPct val="90000"/>
              </a:lnSpc>
              <a:defRPr/>
            </a:pPr>
            <a:endParaRPr lang="pl-PL" dirty="0"/>
          </a:p>
        </p:txBody>
      </p:sp>
      <p:pic>
        <p:nvPicPr>
          <p:cNvPr id="4098" name="Picture 2" descr="C:\Users\Tomek\Desktop\ug g2.5_9f06762.jpg"/>
          <p:cNvPicPr>
            <a:picLocks noChangeAspect="1" noChangeArrowheads="1"/>
          </p:cNvPicPr>
          <p:nvPr/>
        </p:nvPicPr>
        <p:blipFill>
          <a:blip r:embed="rId2"/>
          <a:srcRect/>
          <a:stretch>
            <a:fillRect/>
          </a:stretch>
        </p:blipFill>
        <p:spPr bwMode="auto">
          <a:xfrm>
            <a:off x="9418319" y="1058092"/>
            <a:ext cx="2308725" cy="2743199"/>
          </a:xfrm>
          <a:prstGeom prst="rect">
            <a:avLst/>
          </a:prstGeom>
          <a:noFill/>
        </p:spPr>
      </p:pic>
      <p:pic>
        <p:nvPicPr>
          <p:cNvPr id="4099" name="Picture 3" descr="C:\Users\Tomek\Desktop\images (3).jpg"/>
          <p:cNvPicPr>
            <a:picLocks noChangeAspect="1" noChangeArrowheads="1"/>
          </p:cNvPicPr>
          <p:nvPr/>
        </p:nvPicPr>
        <p:blipFill>
          <a:blip r:embed="rId3"/>
          <a:srcRect/>
          <a:stretch>
            <a:fillRect/>
          </a:stretch>
        </p:blipFill>
        <p:spPr bwMode="auto">
          <a:xfrm>
            <a:off x="9546636" y="4079421"/>
            <a:ext cx="2085975" cy="2190750"/>
          </a:xfrm>
          <a:prstGeom prst="rect">
            <a:avLst/>
          </a:prstGeom>
          <a:noFill/>
        </p:spPr>
      </p:pic>
      <p:pic>
        <p:nvPicPr>
          <p:cNvPr id="8194" name="Picture 2" descr="C:\Users\Tomek\Desktop\logo.jpg"/>
          <p:cNvPicPr>
            <a:picLocks noChangeAspect="1" noChangeArrowheads="1"/>
          </p:cNvPicPr>
          <p:nvPr/>
        </p:nvPicPr>
        <p:blipFill>
          <a:blip r:embed="rId4"/>
          <a:srcRect/>
          <a:stretch>
            <a:fillRect/>
          </a:stretch>
        </p:blipFill>
        <p:spPr bwMode="auto">
          <a:xfrm>
            <a:off x="261257" y="0"/>
            <a:ext cx="1136469" cy="1306286"/>
          </a:xfrm>
          <a:prstGeom prst="rect">
            <a:avLst/>
          </a:prstGeom>
          <a:noFill/>
        </p:spPr>
      </p:pic>
    </p:spTree>
    <p:extLst>
      <p:ext uri="{BB962C8B-B14F-4D97-AF65-F5344CB8AC3E}">
        <p14:creationId xmlns:p14="http://schemas.microsoft.com/office/powerpoint/2010/main" val="993272888"/>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1826</TotalTime>
  <Words>862</Words>
  <Application>Microsoft Office PowerPoint</Application>
  <PresentationFormat>Panoramiczny</PresentationFormat>
  <Paragraphs>167</Paragraphs>
  <Slides>30</Slides>
  <Notes>12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30</vt:i4>
      </vt:variant>
    </vt:vector>
  </HeadingPairs>
  <TitlesOfParts>
    <vt:vector size="38" baseType="lpstr">
      <vt:lpstr>Arial</vt:lpstr>
      <vt:lpstr>Calibri</vt:lpstr>
      <vt:lpstr>Century Gothic</vt:lpstr>
      <vt:lpstr>Times New Roman</vt:lpstr>
      <vt:lpstr>Trebuchet MS</vt:lpstr>
      <vt:lpstr>Wingdings</vt:lpstr>
      <vt:lpstr>Wingdings 3</vt:lpstr>
      <vt:lpstr>Faseta</vt:lpstr>
      <vt:lpstr>Prezentacja programu PowerPoint</vt:lpstr>
      <vt:lpstr>Prezentacja programu PowerPoint</vt:lpstr>
      <vt:lpstr>Prezentacja programu PowerPoint</vt:lpstr>
      <vt:lpstr> METODA „NA POLICJANTA” i „NA FUNKCJONARIUSZA CBŚ’’  Wygląda to tak: zwykle tego samego dnia, po telefonie od fałszywego krewnego, dzwoni drugi oszust, podający się za policjanta, który informuje, że rozpracowuje grupę oszustów działających metodą „na wnuczka” lub „na krewnego”.  Prosi on o pomoc i udział w policyjnej operacji oraz przygotowanie pieniędzy, po które zgłosi się ktoś wysłany przez niego, a nawet on sam. Często osoba podająca się za funkcjonariusza, prosi o przekazanie pieniędzy na wskazane konto bankowe bądź przekazanie ich w umówionym miejscu.</vt:lpstr>
      <vt:lpstr>Legitymacja funkcjonariusza Policji</vt:lpstr>
      <vt:lpstr>Przykłady najczęstszych oszustw sposób działania sprawców</vt:lpstr>
      <vt:lpstr>Wzór legitymacji pracownika socjalnego OPS </vt:lpstr>
      <vt:lpstr>Przykłady najczęstszych oszustw sposób działania sprawców</vt:lpstr>
      <vt:lpstr>Gazownia- Górnośląska Spółka Gazownictwa</vt:lpstr>
      <vt:lpstr>Gazownia- Górnośląska Spółka Gazownictwa</vt:lpstr>
      <vt:lpstr>Przykłady sposobów działania  sprawców </vt:lpstr>
      <vt:lpstr>Przykład oszustwa na terenie woj.opolskiego  – 2015 r.</vt:lpstr>
      <vt:lpstr>Po co oszustom czyjaś tożsamość? </vt:lpstr>
      <vt:lpstr>Przestępstwa związane z bezpieczeństwem  podczas wypłaty pieniędzy </vt:lpstr>
      <vt:lpstr>Uważaj na oszustwa bankomatowe!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Mobilne Centrum Wsparcia Poszukiwań </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Żyłko</dc:creator>
  <cp:lastModifiedBy>Katarzyna Żegleń</cp:lastModifiedBy>
  <cp:revision>164</cp:revision>
  <dcterms:created xsi:type="dcterms:W3CDTF">2015-09-02T06:42:54Z</dcterms:created>
  <dcterms:modified xsi:type="dcterms:W3CDTF">2016-12-09T14:05:25Z</dcterms:modified>
</cp:coreProperties>
</file>